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1" r:id="rId2"/>
    <p:sldId id="259" r:id="rId3"/>
    <p:sldId id="299" r:id="rId4"/>
    <p:sldId id="291" r:id="rId5"/>
    <p:sldId id="300" r:id="rId6"/>
    <p:sldId id="301" r:id="rId7"/>
    <p:sldId id="303" r:id="rId8"/>
    <p:sldId id="308" r:id="rId9"/>
    <p:sldId id="263" r:id="rId10"/>
    <p:sldId id="307" r:id="rId11"/>
    <p:sldId id="270" r:id="rId12"/>
    <p:sldId id="337" r:id="rId13"/>
    <p:sldId id="319" r:id="rId14"/>
    <p:sldId id="313" r:id="rId15"/>
    <p:sldId id="331" r:id="rId16"/>
    <p:sldId id="332" r:id="rId17"/>
    <p:sldId id="333" r:id="rId18"/>
    <p:sldId id="334" r:id="rId19"/>
    <p:sldId id="336" r:id="rId20"/>
    <p:sldId id="33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86"/>
    <p:restoredTop sz="94703"/>
  </p:normalViewPr>
  <p:slideViewPr>
    <p:cSldViewPr snapToGrid="0" snapToObjects="1">
      <p:cViewPr varScale="1">
        <p:scale>
          <a:sx n="108" d="100"/>
          <a:sy n="108" d="100"/>
        </p:scale>
        <p:origin x="8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7C3412-5C41-4968-963C-78E9789586B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CEA7E155-6863-4C12-B936-AA675602D15D}">
      <dgm:prSet phldrT="[Text]"/>
      <dgm:spPr/>
      <dgm:t>
        <a:bodyPr/>
        <a:lstStyle/>
        <a:p>
          <a:r>
            <a:rPr lang="es-419"/>
            <a:t>Identificación</a:t>
          </a:r>
        </a:p>
      </dgm:t>
    </dgm:pt>
    <dgm:pt modelId="{2CA83437-D7FE-4D04-A5AB-68208031DF21}" type="parTrans" cxnId="{A42054B2-40F0-438F-8EC9-DD6F27A522D0}">
      <dgm:prSet/>
      <dgm:spPr/>
      <dgm:t>
        <a:bodyPr/>
        <a:lstStyle/>
        <a:p>
          <a:endParaRPr lang="es-419"/>
        </a:p>
      </dgm:t>
    </dgm:pt>
    <dgm:pt modelId="{91E151D8-26E0-4626-A719-3CE5FF44D998}" type="sibTrans" cxnId="{A42054B2-40F0-438F-8EC9-DD6F27A522D0}">
      <dgm:prSet/>
      <dgm:spPr/>
      <dgm:t>
        <a:bodyPr/>
        <a:lstStyle/>
        <a:p>
          <a:endParaRPr lang="es-419"/>
        </a:p>
      </dgm:t>
    </dgm:pt>
    <dgm:pt modelId="{9FE6F914-1EE1-4F71-B11A-B3DBC8A36201}">
      <dgm:prSet phldrT="[Text]"/>
      <dgm:spPr/>
      <dgm:t>
        <a:bodyPr/>
        <a:lstStyle/>
        <a:p>
          <a:r>
            <a:rPr lang="es-419"/>
            <a:t>Medir y Evaluar los Riesgos</a:t>
          </a:r>
        </a:p>
      </dgm:t>
    </dgm:pt>
    <dgm:pt modelId="{BAA78CE2-2123-44B5-84A1-D55D843ACCE5}" type="parTrans" cxnId="{00F88A7C-6395-4A62-AED9-B35E02B64096}">
      <dgm:prSet/>
      <dgm:spPr/>
      <dgm:t>
        <a:bodyPr/>
        <a:lstStyle/>
        <a:p>
          <a:endParaRPr lang="es-419"/>
        </a:p>
      </dgm:t>
    </dgm:pt>
    <dgm:pt modelId="{96E36931-9F4F-4C74-B935-8995FBA8D796}" type="sibTrans" cxnId="{00F88A7C-6395-4A62-AED9-B35E02B64096}">
      <dgm:prSet/>
      <dgm:spPr/>
      <dgm:t>
        <a:bodyPr/>
        <a:lstStyle/>
        <a:p>
          <a:endParaRPr lang="es-419"/>
        </a:p>
      </dgm:t>
    </dgm:pt>
    <dgm:pt modelId="{9ACA41FC-61B4-4D42-929A-49FF152FDA27}">
      <dgm:prSet phldrT="[Text]"/>
      <dgm:spPr/>
      <dgm:t>
        <a:bodyPr/>
        <a:lstStyle/>
        <a:p>
          <a:r>
            <a:rPr lang="es-419"/>
            <a:t>Definir y Calificar Controles</a:t>
          </a:r>
        </a:p>
      </dgm:t>
    </dgm:pt>
    <dgm:pt modelId="{A03E9879-4BC0-45CA-9329-3E58EB616B60}" type="parTrans" cxnId="{21B3CCC6-2350-443B-9E01-9F73BC359FAF}">
      <dgm:prSet/>
      <dgm:spPr/>
      <dgm:t>
        <a:bodyPr/>
        <a:lstStyle/>
        <a:p>
          <a:endParaRPr lang="es-419"/>
        </a:p>
      </dgm:t>
    </dgm:pt>
    <dgm:pt modelId="{FA40CD0F-C537-4249-B871-37D8F3F36901}" type="sibTrans" cxnId="{21B3CCC6-2350-443B-9E01-9F73BC359FAF}">
      <dgm:prSet/>
      <dgm:spPr/>
      <dgm:t>
        <a:bodyPr/>
        <a:lstStyle/>
        <a:p>
          <a:endParaRPr lang="es-419"/>
        </a:p>
      </dgm:t>
    </dgm:pt>
    <dgm:pt modelId="{E57A4DA9-9EB1-46E1-9844-5C07168A1488}">
      <dgm:prSet/>
      <dgm:spPr/>
      <dgm:t>
        <a:bodyPr/>
        <a:lstStyle/>
        <a:p>
          <a:r>
            <a:rPr lang="es-419"/>
            <a:t>Plan de Acción</a:t>
          </a:r>
        </a:p>
      </dgm:t>
    </dgm:pt>
    <dgm:pt modelId="{68A9939A-1447-41D5-84A6-3129C21C7E43}" type="parTrans" cxnId="{B65D09D0-B094-49D2-80C4-49A5E500F518}">
      <dgm:prSet/>
      <dgm:spPr/>
      <dgm:t>
        <a:bodyPr/>
        <a:lstStyle/>
        <a:p>
          <a:endParaRPr lang="es-419"/>
        </a:p>
      </dgm:t>
    </dgm:pt>
    <dgm:pt modelId="{FA201B5C-027B-4485-A1D8-60CD2E73D6E9}" type="sibTrans" cxnId="{B65D09D0-B094-49D2-80C4-49A5E500F518}">
      <dgm:prSet/>
      <dgm:spPr/>
      <dgm:t>
        <a:bodyPr/>
        <a:lstStyle/>
        <a:p>
          <a:endParaRPr lang="es-419"/>
        </a:p>
      </dgm:t>
    </dgm:pt>
    <dgm:pt modelId="{872CBBD6-C867-4950-9F46-D140B17792F2}">
      <dgm:prSet/>
      <dgm:spPr/>
      <dgm:t>
        <a:bodyPr/>
        <a:lstStyle/>
        <a:p>
          <a:r>
            <a:rPr lang="es-419"/>
            <a:t>Monitoreo de Riesgos</a:t>
          </a:r>
        </a:p>
      </dgm:t>
    </dgm:pt>
    <dgm:pt modelId="{11453F22-805D-4466-90D7-D0BF16D8946A}" type="parTrans" cxnId="{CECCDBD3-99FF-4975-892D-9C7FEBCFC861}">
      <dgm:prSet/>
      <dgm:spPr/>
      <dgm:t>
        <a:bodyPr/>
        <a:lstStyle/>
        <a:p>
          <a:endParaRPr lang="es-419"/>
        </a:p>
      </dgm:t>
    </dgm:pt>
    <dgm:pt modelId="{25C92D9D-24A7-47A5-911C-B7E6CB882A03}" type="sibTrans" cxnId="{CECCDBD3-99FF-4975-892D-9C7FEBCFC861}">
      <dgm:prSet/>
      <dgm:spPr/>
      <dgm:t>
        <a:bodyPr/>
        <a:lstStyle/>
        <a:p>
          <a:endParaRPr lang="es-419"/>
        </a:p>
      </dgm:t>
    </dgm:pt>
    <dgm:pt modelId="{3B50D76D-E803-462B-B910-C87971A5BF31}" type="pres">
      <dgm:prSet presAssocID="{647C3412-5C41-4968-963C-78E9789586B8}" presName="Name0" presStyleCnt="0">
        <dgm:presLayoutVars>
          <dgm:dir/>
          <dgm:resizeHandles val="exact"/>
        </dgm:presLayoutVars>
      </dgm:prSet>
      <dgm:spPr/>
    </dgm:pt>
    <dgm:pt modelId="{16C175B7-04E7-43C3-90E3-5D63AA7BD0C1}" type="pres">
      <dgm:prSet presAssocID="{CEA7E155-6863-4C12-B936-AA675602D15D}" presName="parTxOnly" presStyleLbl="node1" presStyleIdx="0" presStyleCnt="5">
        <dgm:presLayoutVars>
          <dgm:bulletEnabled val="1"/>
        </dgm:presLayoutVars>
      </dgm:prSet>
      <dgm:spPr/>
    </dgm:pt>
    <dgm:pt modelId="{D1375239-7A3E-4645-9C78-0FFEC070A137}" type="pres">
      <dgm:prSet presAssocID="{91E151D8-26E0-4626-A719-3CE5FF44D998}" presName="parSpace" presStyleCnt="0"/>
      <dgm:spPr/>
    </dgm:pt>
    <dgm:pt modelId="{3BFD58F7-1918-4CEE-8C9D-3622BCADF6DD}" type="pres">
      <dgm:prSet presAssocID="{9FE6F914-1EE1-4F71-B11A-B3DBC8A36201}" presName="parTxOnly" presStyleLbl="node1" presStyleIdx="1" presStyleCnt="5">
        <dgm:presLayoutVars>
          <dgm:bulletEnabled val="1"/>
        </dgm:presLayoutVars>
      </dgm:prSet>
      <dgm:spPr/>
    </dgm:pt>
    <dgm:pt modelId="{D7B025D7-EE20-4590-B852-805ADE0E91C1}" type="pres">
      <dgm:prSet presAssocID="{96E36931-9F4F-4C74-B935-8995FBA8D796}" presName="parSpace" presStyleCnt="0"/>
      <dgm:spPr/>
    </dgm:pt>
    <dgm:pt modelId="{90272513-1003-4CB4-8B9F-7B07A51BE378}" type="pres">
      <dgm:prSet presAssocID="{9ACA41FC-61B4-4D42-929A-49FF152FDA27}" presName="parTxOnly" presStyleLbl="node1" presStyleIdx="2" presStyleCnt="5">
        <dgm:presLayoutVars>
          <dgm:bulletEnabled val="1"/>
        </dgm:presLayoutVars>
      </dgm:prSet>
      <dgm:spPr/>
    </dgm:pt>
    <dgm:pt modelId="{72EF6A74-AA02-4875-B090-CFF32F51ABE0}" type="pres">
      <dgm:prSet presAssocID="{FA40CD0F-C537-4249-B871-37D8F3F36901}" presName="parSpace" presStyleCnt="0"/>
      <dgm:spPr/>
    </dgm:pt>
    <dgm:pt modelId="{AAA409A4-11E5-43A9-81A2-22F7A60E43EB}" type="pres">
      <dgm:prSet presAssocID="{E57A4DA9-9EB1-46E1-9844-5C07168A1488}" presName="parTxOnly" presStyleLbl="node1" presStyleIdx="3" presStyleCnt="5">
        <dgm:presLayoutVars>
          <dgm:bulletEnabled val="1"/>
        </dgm:presLayoutVars>
      </dgm:prSet>
      <dgm:spPr/>
    </dgm:pt>
    <dgm:pt modelId="{4D103922-0EF6-445A-A426-CA767B398C67}" type="pres">
      <dgm:prSet presAssocID="{FA201B5C-027B-4485-A1D8-60CD2E73D6E9}" presName="parSpace" presStyleCnt="0"/>
      <dgm:spPr/>
    </dgm:pt>
    <dgm:pt modelId="{FA221CCA-EA9F-4643-A913-DAD3DAF79ADA}" type="pres">
      <dgm:prSet presAssocID="{872CBBD6-C867-4950-9F46-D140B17792F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973C070C-FD49-4095-8599-487814A3AB6B}" type="presOf" srcId="{9ACA41FC-61B4-4D42-929A-49FF152FDA27}" destId="{90272513-1003-4CB4-8B9F-7B07A51BE378}" srcOrd="0" destOrd="0" presId="urn:microsoft.com/office/officeart/2005/8/layout/hChevron3"/>
    <dgm:cxn modelId="{1ABB7230-A00C-4B05-8CEA-B47EB3346F02}" type="presOf" srcId="{CEA7E155-6863-4C12-B936-AA675602D15D}" destId="{16C175B7-04E7-43C3-90E3-5D63AA7BD0C1}" srcOrd="0" destOrd="0" presId="urn:microsoft.com/office/officeart/2005/8/layout/hChevron3"/>
    <dgm:cxn modelId="{3395DC41-C5EC-4B76-B006-79F3ED27D553}" type="presOf" srcId="{647C3412-5C41-4968-963C-78E9789586B8}" destId="{3B50D76D-E803-462B-B910-C87971A5BF31}" srcOrd="0" destOrd="0" presId="urn:microsoft.com/office/officeart/2005/8/layout/hChevron3"/>
    <dgm:cxn modelId="{00F88A7C-6395-4A62-AED9-B35E02B64096}" srcId="{647C3412-5C41-4968-963C-78E9789586B8}" destId="{9FE6F914-1EE1-4F71-B11A-B3DBC8A36201}" srcOrd="1" destOrd="0" parTransId="{BAA78CE2-2123-44B5-84A1-D55D843ACCE5}" sibTransId="{96E36931-9F4F-4C74-B935-8995FBA8D796}"/>
    <dgm:cxn modelId="{A42054B2-40F0-438F-8EC9-DD6F27A522D0}" srcId="{647C3412-5C41-4968-963C-78E9789586B8}" destId="{CEA7E155-6863-4C12-B936-AA675602D15D}" srcOrd="0" destOrd="0" parTransId="{2CA83437-D7FE-4D04-A5AB-68208031DF21}" sibTransId="{91E151D8-26E0-4626-A719-3CE5FF44D998}"/>
    <dgm:cxn modelId="{82ECD3C1-9F77-4E26-9A59-5B713362AF86}" type="presOf" srcId="{9FE6F914-1EE1-4F71-B11A-B3DBC8A36201}" destId="{3BFD58F7-1918-4CEE-8C9D-3622BCADF6DD}" srcOrd="0" destOrd="0" presId="urn:microsoft.com/office/officeart/2005/8/layout/hChevron3"/>
    <dgm:cxn modelId="{21B3CCC6-2350-443B-9E01-9F73BC359FAF}" srcId="{647C3412-5C41-4968-963C-78E9789586B8}" destId="{9ACA41FC-61B4-4D42-929A-49FF152FDA27}" srcOrd="2" destOrd="0" parTransId="{A03E9879-4BC0-45CA-9329-3E58EB616B60}" sibTransId="{FA40CD0F-C537-4249-B871-37D8F3F36901}"/>
    <dgm:cxn modelId="{B65D09D0-B094-49D2-80C4-49A5E500F518}" srcId="{647C3412-5C41-4968-963C-78E9789586B8}" destId="{E57A4DA9-9EB1-46E1-9844-5C07168A1488}" srcOrd="3" destOrd="0" parTransId="{68A9939A-1447-41D5-84A6-3129C21C7E43}" sibTransId="{FA201B5C-027B-4485-A1D8-60CD2E73D6E9}"/>
    <dgm:cxn modelId="{CECCDBD3-99FF-4975-892D-9C7FEBCFC861}" srcId="{647C3412-5C41-4968-963C-78E9789586B8}" destId="{872CBBD6-C867-4950-9F46-D140B17792F2}" srcOrd="4" destOrd="0" parTransId="{11453F22-805D-4466-90D7-D0BF16D8946A}" sibTransId="{25C92D9D-24A7-47A5-911C-B7E6CB882A03}"/>
    <dgm:cxn modelId="{501FD3E2-04A9-45A9-9480-B134A70E0A95}" type="presOf" srcId="{872CBBD6-C867-4950-9F46-D140B17792F2}" destId="{FA221CCA-EA9F-4643-A913-DAD3DAF79ADA}" srcOrd="0" destOrd="0" presId="urn:microsoft.com/office/officeart/2005/8/layout/hChevron3"/>
    <dgm:cxn modelId="{9930D8FB-E0DD-4690-97DB-87E6D59EFB9F}" type="presOf" srcId="{E57A4DA9-9EB1-46E1-9844-5C07168A1488}" destId="{AAA409A4-11E5-43A9-81A2-22F7A60E43EB}" srcOrd="0" destOrd="0" presId="urn:microsoft.com/office/officeart/2005/8/layout/hChevron3"/>
    <dgm:cxn modelId="{BD179F83-1787-4E0C-BFA1-CB443AC470D8}" type="presParOf" srcId="{3B50D76D-E803-462B-B910-C87971A5BF31}" destId="{16C175B7-04E7-43C3-90E3-5D63AA7BD0C1}" srcOrd="0" destOrd="0" presId="urn:microsoft.com/office/officeart/2005/8/layout/hChevron3"/>
    <dgm:cxn modelId="{174CEE84-81DD-4A8F-AF4A-CB7E411B0138}" type="presParOf" srcId="{3B50D76D-E803-462B-B910-C87971A5BF31}" destId="{D1375239-7A3E-4645-9C78-0FFEC070A137}" srcOrd="1" destOrd="0" presId="urn:microsoft.com/office/officeart/2005/8/layout/hChevron3"/>
    <dgm:cxn modelId="{3A2F5E16-8C66-424D-B5B3-77CC6BBA3E4C}" type="presParOf" srcId="{3B50D76D-E803-462B-B910-C87971A5BF31}" destId="{3BFD58F7-1918-4CEE-8C9D-3622BCADF6DD}" srcOrd="2" destOrd="0" presId="urn:microsoft.com/office/officeart/2005/8/layout/hChevron3"/>
    <dgm:cxn modelId="{ECC2CEF3-13A4-4635-94F6-98025EB8556E}" type="presParOf" srcId="{3B50D76D-E803-462B-B910-C87971A5BF31}" destId="{D7B025D7-EE20-4590-B852-805ADE0E91C1}" srcOrd="3" destOrd="0" presId="urn:microsoft.com/office/officeart/2005/8/layout/hChevron3"/>
    <dgm:cxn modelId="{6E18A2B1-0EFF-419E-9EA7-305150A9AE7A}" type="presParOf" srcId="{3B50D76D-E803-462B-B910-C87971A5BF31}" destId="{90272513-1003-4CB4-8B9F-7B07A51BE378}" srcOrd="4" destOrd="0" presId="urn:microsoft.com/office/officeart/2005/8/layout/hChevron3"/>
    <dgm:cxn modelId="{D8C87E65-2E64-4550-A19B-5D0006B4DAEF}" type="presParOf" srcId="{3B50D76D-E803-462B-B910-C87971A5BF31}" destId="{72EF6A74-AA02-4875-B090-CFF32F51ABE0}" srcOrd="5" destOrd="0" presId="urn:microsoft.com/office/officeart/2005/8/layout/hChevron3"/>
    <dgm:cxn modelId="{1FB17198-4867-4B7E-B305-F3EAC60CBEB0}" type="presParOf" srcId="{3B50D76D-E803-462B-B910-C87971A5BF31}" destId="{AAA409A4-11E5-43A9-81A2-22F7A60E43EB}" srcOrd="6" destOrd="0" presId="urn:microsoft.com/office/officeart/2005/8/layout/hChevron3"/>
    <dgm:cxn modelId="{D025FF39-5D77-40E5-8943-8B30AA2E7EC0}" type="presParOf" srcId="{3B50D76D-E803-462B-B910-C87971A5BF31}" destId="{4D103922-0EF6-445A-A426-CA767B398C67}" srcOrd="7" destOrd="0" presId="urn:microsoft.com/office/officeart/2005/8/layout/hChevron3"/>
    <dgm:cxn modelId="{D9857E2E-C5F8-4C29-8B2A-8CE93E1D5C09}" type="presParOf" srcId="{3B50D76D-E803-462B-B910-C87971A5BF31}" destId="{FA221CCA-EA9F-4643-A913-DAD3DAF79AD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A593F7-29EB-461A-852B-09C57E6FA467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9FE1F7B-EC91-4BB3-B66C-EA4744F9B74A}">
      <dgm:prSet/>
      <dgm:spPr/>
      <dgm:t>
        <a:bodyPr/>
        <a:lstStyle/>
        <a:p>
          <a:r>
            <a:rPr lang="es-HN" dirty="0"/>
            <a:t>El ciclo de supervisión es un proceso continuo de evaluación y reevaluación de los riesgos que enfrentan las instituciones supervisadas y el monitoreo de las acciones remediales que se aplican en esta evolución. </a:t>
          </a:r>
          <a:endParaRPr lang="en-US" dirty="0"/>
        </a:p>
      </dgm:t>
    </dgm:pt>
    <dgm:pt modelId="{B0909613-6A37-4E5C-98D8-4941BC03F38C}" type="parTrans" cxnId="{28DB83B8-459D-4458-BBC5-F84F97AE34EC}">
      <dgm:prSet/>
      <dgm:spPr/>
      <dgm:t>
        <a:bodyPr/>
        <a:lstStyle/>
        <a:p>
          <a:endParaRPr lang="en-US"/>
        </a:p>
      </dgm:t>
    </dgm:pt>
    <dgm:pt modelId="{C86D0F65-58AB-400B-997B-667A9C2026C4}" type="sibTrans" cxnId="{28DB83B8-459D-4458-BBC5-F84F97AE34EC}">
      <dgm:prSet/>
      <dgm:spPr/>
      <dgm:t>
        <a:bodyPr/>
        <a:lstStyle/>
        <a:p>
          <a:endParaRPr lang="en-US"/>
        </a:p>
      </dgm:t>
    </dgm:pt>
    <dgm:pt modelId="{B169F410-9487-42EB-BA11-B2F941E44442}">
      <dgm:prSet/>
      <dgm:spPr/>
      <dgm:t>
        <a:bodyPr/>
        <a:lstStyle/>
        <a:p>
          <a:r>
            <a:rPr lang="es-HN" dirty="0"/>
            <a:t>Planificación de la Supervisión </a:t>
          </a:r>
          <a:endParaRPr lang="en-US" dirty="0"/>
        </a:p>
      </dgm:t>
    </dgm:pt>
    <dgm:pt modelId="{A67532DA-B71F-43AD-B831-9086F56E7241}" type="parTrans" cxnId="{4FBDCF49-B45A-4279-A01B-A8875DE1D534}">
      <dgm:prSet/>
      <dgm:spPr/>
      <dgm:t>
        <a:bodyPr/>
        <a:lstStyle/>
        <a:p>
          <a:endParaRPr lang="en-US"/>
        </a:p>
      </dgm:t>
    </dgm:pt>
    <dgm:pt modelId="{B47DE1C0-6B89-4DDE-A746-94AE44EBCDF9}" type="sibTrans" cxnId="{4FBDCF49-B45A-4279-A01B-A8875DE1D534}">
      <dgm:prSet/>
      <dgm:spPr/>
      <dgm:t>
        <a:bodyPr/>
        <a:lstStyle/>
        <a:p>
          <a:endParaRPr lang="en-US"/>
        </a:p>
      </dgm:t>
    </dgm:pt>
    <dgm:pt modelId="{1D10DE73-08C4-4807-96D8-264C0BD581C3}">
      <dgm:prSet/>
      <dgm:spPr/>
      <dgm:t>
        <a:bodyPr/>
        <a:lstStyle/>
        <a:p>
          <a:r>
            <a:rPr lang="es-HN"/>
            <a:t>Ejecución de la Supervisión / Actualización del Perfil de Riesgos </a:t>
          </a:r>
          <a:endParaRPr lang="en-US"/>
        </a:p>
      </dgm:t>
    </dgm:pt>
    <dgm:pt modelId="{ADCC3A4C-5483-486E-90B4-DD8C8F034BA2}" type="parTrans" cxnId="{A1C6E013-73CF-4503-A465-4367554A6F0C}">
      <dgm:prSet/>
      <dgm:spPr/>
      <dgm:t>
        <a:bodyPr/>
        <a:lstStyle/>
        <a:p>
          <a:endParaRPr lang="en-US"/>
        </a:p>
      </dgm:t>
    </dgm:pt>
    <dgm:pt modelId="{862E9F13-C05E-426E-B2E0-0E209AE1D3A3}" type="sibTrans" cxnId="{A1C6E013-73CF-4503-A465-4367554A6F0C}">
      <dgm:prSet/>
      <dgm:spPr/>
      <dgm:t>
        <a:bodyPr/>
        <a:lstStyle/>
        <a:p>
          <a:endParaRPr lang="en-US"/>
        </a:p>
      </dgm:t>
    </dgm:pt>
    <dgm:pt modelId="{0B4CE40B-6F02-404B-B862-2037F07FFC9E}">
      <dgm:prSet/>
      <dgm:spPr/>
      <dgm:t>
        <a:bodyPr/>
        <a:lstStyle/>
        <a:p>
          <a:r>
            <a:rPr lang="es-HN" dirty="0"/>
            <a:t>Acciones Remediales </a:t>
          </a:r>
          <a:endParaRPr lang="en-US" dirty="0"/>
        </a:p>
      </dgm:t>
    </dgm:pt>
    <dgm:pt modelId="{458EB2DD-EACF-4841-92FF-64C4A9991279}" type="parTrans" cxnId="{E2AB1839-77D0-4D73-93D5-90D2165C3AD5}">
      <dgm:prSet/>
      <dgm:spPr/>
      <dgm:t>
        <a:bodyPr/>
        <a:lstStyle/>
        <a:p>
          <a:endParaRPr lang="en-US"/>
        </a:p>
      </dgm:t>
    </dgm:pt>
    <dgm:pt modelId="{7CC2BFC2-C51E-4F79-B574-FE3535EFEEF0}" type="sibTrans" cxnId="{E2AB1839-77D0-4D73-93D5-90D2165C3AD5}">
      <dgm:prSet/>
      <dgm:spPr/>
      <dgm:t>
        <a:bodyPr/>
        <a:lstStyle/>
        <a:p>
          <a:endParaRPr lang="en-US"/>
        </a:p>
      </dgm:t>
    </dgm:pt>
    <dgm:pt modelId="{052C8B5C-60BD-48C3-B32B-9873DB48BEC4}">
      <dgm:prSet/>
      <dgm:spPr/>
      <dgm:t>
        <a:bodyPr/>
        <a:lstStyle/>
        <a:p>
          <a:r>
            <a:rPr lang="es-HN"/>
            <a:t>Monitoreo / Actualización del Perfil de Riesgos </a:t>
          </a:r>
          <a:endParaRPr lang="en-US"/>
        </a:p>
      </dgm:t>
    </dgm:pt>
    <dgm:pt modelId="{D820B7F9-1987-49CC-9BE1-695E12D7AE4D}" type="parTrans" cxnId="{73530516-DC9A-4E11-AFE0-76FF20724E88}">
      <dgm:prSet/>
      <dgm:spPr/>
      <dgm:t>
        <a:bodyPr/>
        <a:lstStyle/>
        <a:p>
          <a:endParaRPr lang="en-US"/>
        </a:p>
      </dgm:t>
    </dgm:pt>
    <dgm:pt modelId="{9D5FBEC4-4D53-45D2-AE7F-442AE4987348}" type="sibTrans" cxnId="{73530516-DC9A-4E11-AFE0-76FF20724E88}">
      <dgm:prSet/>
      <dgm:spPr/>
      <dgm:t>
        <a:bodyPr/>
        <a:lstStyle/>
        <a:p>
          <a:endParaRPr lang="en-US"/>
        </a:p>
      </dgm:t>
    </dgm:pt>
    <dgm:pt modelId="{5E5F845A-CFC5-4490-ABFF-B958341B3D3D}">
      <dgm:prSet/>
      <dgm:spPr/>
      <dgm:t>
        <a:bodyPr/>
        <a:lstStyle/>
        <a:p>
          <a:endParaRPr lang="en-US" dirty="0"/>
        </a:p>
      </dgm:t>
    </dgm:pt>
    <dgm:pt modelId="{15C0B220-D7C0-475D-A4D4-524C2CD0B16F}" type="parTrans" cxnId="{2E627A58-300C-47CF-BBAA-9879E03013E4}">
      <dgm:prSet/>
      <dgm:spPr/>
      <dgm:t>
        <a:bodyPr/>
        <a:lstStyle/>
        <a:p>
          <a:endParaRPr lang="en-US"/>
        </a:p>
      </dgm:t>
    </dgm:pt>
    <dgm:pt modelId="{02401E19-9757-420E-ACD9-DE3F396D427C}" type="sibTrans" cxnId="{2E627A58-300C-47CF-BBAA-9879E03013E4}">
      <dgm:prSet/>
      <dgm:spPr/>
      <dgm:t>
        <a:bodyPr/>
        <a:lstStyle/>
        <a:p>
          <a:endParaRPr lang="en-US"/>
        </a:p>
      </dgm:t>
    </dgm:pt>
    <dgm:pt modelId="{2E888223-DE95-4402-8015-31E0C6CAC2DC}" type="pres">
      <dgm:prSet presAssocID="{8BA593F7-29EB-461A-852B-09C57E6FA467}" presName="linear" presStyleCnt="0">
        <dgm:presLayoutVars>
          <dgm:animLvl val="lvl"/>
          <dgm:resizeHandles val="exact"/>
        </dgm:presLayoutVars>
      </dgm:prSet>
      <dgm:spPr/>
    </dgm:pt>
    <dgm:pt modelId="{620517A5-5426-4627-9A10-460517219956}" type="pres">
      <dgm:prSet presAssocID="{69FE1F7B-EC91-4BB3-B66C-EA4744F9B74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D01183A-774B-48DD-B048-44715B24C1E4}" type="pres">
      <dgm:prSet presAssocID="{69FE1F7B-EC91-4BB3-B66C-EA4744F9B74A}" presName="childText" presStyleLbl="revTx" presStyleIdx="0" presStyleCnt="1" custScaleY="119641">
        <dgm:presLayoutVars>
          <dgm:bulletEnabled val="1"/>
        </dgm:presLayoutVars>
      </dgm:prSet>
      <dgm:spPr/>
    </dgm:pt>
  </dgm:ptLst>
  <dgm:cxnLst>
    <dgm:cxn modelId="{A1C6E013-73CF-4503-A465-4367554A6F0C}" srcId="{69FE1F7B-EC91-4BB3-B66C-EA4744F9B74A}" destId="{1D10DE73-08C4-4807-96D8-264C0BD581C3}" srcOrd="2" destOrd="0" parTransId="{ADCC3A4C-5483-486E-90B4-DD8C8F034BA2}" sibTransId="{862E9F13-C05E-426E-B2E0-0E209AE1D3A3}"/>
    <dgm:cxn modelId="{73530516-DC9A-4E11-AFE0-76FF20724E88}" srcId="{69FE1F7B-EC91-4BB3-B66C-EA4744F9B74A}" destId="{052C8B5C-60BD-48C3-B32B-9873DB48BEC4}" srcOrd="4" destOrd="0" parTransId="{D820B7F9-1987-49CC-9BE1-695E12D7AE4D}" sibTransId="{9D5FBEC4-4D53-45D2-AE7F-442AE4987348}"/>
    <dgm:cxn modelId="{F51F2F22-DE54-4474-A31C-960A0ABF58FF}" type="presOf" srcId="{5E5F845A-CFC5-4490-ABFF-B958341B3D3D}" destId="{9D01183A-774B-48DD-B048-44715B24C1E4}" srcOrd="0" destOrd="0" presId="urn:microsoft.com/office/officeart/2005/8/layout/vList2"/>
    <dgm:cxn modelId="{93ED0F29-0B85-49CF-94F4-1A4A2F808143}" type="presOf" srcId="{69FE1F7B-EC91-4BB3-B66C-EA4744F9B74A}" destId="{620517A5-5426-4627-9A10-460517219956}" srcOrd="0" destOrd="0" presId="urn:microsoft.com/office/officeart/2005/8/layout/vList2"/>
    <dgm:cxn modelId="{E2AB1839-77D0-4D73-93D5-90D2165C3AD5}" srcId="{69FE1F7B-EC91-4BB3-B66C-EA4744F9B74A}" destId="{0B4CE40B-6F02-404B-B862-2037F07FFC9E}" srcOrd="3" destOrd="0" parTransId="{458EB2DD-EACF-4841-92FF-64C4A9991279}" sibTransId="{7CC2BFC2-C51E-4F79-B574-FE3535EFEEF0}"/>
    <dgm:cxn modelId="{24231048-9137-4F70-AF6D-A8773C644807}" type="presOf" srcId="{B169F410-9487-42EB-BA11-B2F941E44442}" destId="{9D01183A-774B-48DD-B048-44715B24C1E4}" srcOrd="0" destOrd="1" presId="urn:microsoft.com/office/officeart/2005/8/layout/vList2"/>
    <dgm:cxn modelId="{4FBDCF49-B45A-4279-A01B-A8875DE1D534}" srcId="{69FE1F7B-EC91-4BB3-B66C-EA4744F9B74A}" destId="{B169F410-9487-42EB-BA11-B2F941E44442}" srcOrd="1" destOrd="0" parTransId="{A67532DA-B71F-43AD-B831-9086F56E7241}" sibTransId="{B47DE1C0-6B89-4DDE-A746-94AE44EBCDF9}"/>
    <dgm:cxn modelId="{2E627A58-300C-47CF-BBAA-9879E03013E4}" srcId="{69FE1F7B-EC91-4BB3-B66C-EA4744F9B74A}" destId="{5E5F845A-CFC5-4490-ABFF-B958341B3D3D}" srcOrd="0" destOrd="0" parTransId="{15C0B220-D7C0-475D-A4D4-524C2CD0B16F}" sibTransId="{02401E19-9757-420E-ACD9-DE3F396D427C}"/>
    <dgm:cxn modelId="{2CDE5683-CCB8-4519-BD10-DB0D79768F6B}" type="presOf" srcId="{052C8B5C-60BD-48C3-B32B-9873DB48BEC4}" destId="{9D01183A-774B-48DD-B048-44715B24C1E4}" srcOrd="0" destOrd="4" presId="urn:microsoft.com/office/officeart/2005/8/layout/vList2"/>
    <dgm:cxn modelId="{0BF51F8C-2D15-461F-92EE-1B33ED1B5C01}" type="presOf" srcId="{8BA593F7-29EB-461A-852B-09C57E6FA467}" destId="{2E888223-DE95-4402-8015-31E0C6CAC2DC}" srcOrd="0" destOrd="0" presId="urn:microsoft.com/office/officeart/2005/8/layout/vList2"/>
    <dgm:cxn modelId="{28DB83B8-459D-4458-BBC5-F84F97AE34EC}" srcId="{8BA593F7-29EB-461A-852B-09C57E6FA467}" destId="{69FE1F7B-EC91-4BB3-B66C-EA4744F9B74A}" srcOrd="0" destOrd="0" parTransId="{B0909613-6A37-4E5C-98D8-4941BC03F38C}" sibTransId="{C86D0F65-58AB-400B-997B-667A9C2026C4}"/>
    <dgm:cxn modelId="{D35261CD-1097-4C9D-B653-E451B8B8253C}" type="presOf" srcId="{0B4CE40B-6F02-404B-B862-2037F07FFC9E}" destId="{9D01183A-774B-48DD-B048-44715B24C1E4}" srcOrd="0" destOrd="3" presId="urn:microsoft.com/office/officeart/2005/8/layout/vList2"/>
    <dgm:cxn modelId="{4C4443FD-0C73-4AE9-A81E-E104EBD07EEC}" type="presOf" srcId="{1D10DE73-08C4-4807-96D8-264C0BD581C3}" destId="{9D01183A-774B-48DD-B048-44715B24C1E4}" srcOrd="0" destOrd="2" presId="urn:microsoft.com/office/officeart/2005/8/layout/vList2"/>
    <dgm:cxn modelId="{17D48F29-7628-4EAD-B029-BE4AD5AD87D2}" type="presParOf" srcId="{2E888223-DE95-4402-8015-31E0C6CAC2DC}" destId="{620517A5-5426-4627-9A10-460517219956}" srcOrd="0" destOrd="0" presId="urn:microsoft.com/office/officeart/2005/8/layout/vList2"/>
    <dgm:cxn modelId="{D79368D6-A51E-4DC5-8E3F-98ABE791EFC8}" type="presParOf" srcId="{2E888223-DE95-4402-8015-31E0C6CAC2DC}" destId="{9D01183A-774B-48DD-B048-44715B24C1E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C175B7-04E7-43C3-90E3-5D63AA7BD0C1}">
      <dsp:nvSpPr>
        <dsp:cNvPr id="0" name=""/>
        <dsp:cNvSpPr/>
      </dsp:nvSpPr>
      <dsp:spPr>
        <a:xfrm>
          <a:off x="927" y="1286682"/>
          <a:ext cx="1809110" cy="72364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500" kern="1200"/>
            <a:t>Identificación</a:t>
          </a:r>
        </a:p>
      </dsp:txBody>
      <dsp:txXfrm>
        <a:off x="927" y="1286682"/>
        <a:ext cx="1628199" cy="723644"/>
      </dsp:txXfrm>
    </dsp:sp>
    <dsp:sp modelId="{3BFD58F7-1918-4CEE-8C9D-3622BCADF6DD}">
      <dsp:nvSpPr>
        <dsp:cNvPr id="0" name=""/>
        <dsp:cNvSpPr/>
      </dsp:nvSpPr>
      <dsp:spPr>
        <a:xfrm>
          <a:off x="1448215" y="1286682"/>
          <a:ext cx="1809110" cy="7236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500" kern="1200"/>
            <a:t>Medir y Evaluar los Riesgos</a:t>
          </a:r>
        </a:p>
      </dsp:txBody>
      <dsp:txXfrm>
        <a:off x="1810037" y="1286682"/>
        <a:ext cx="1085466" cy="723644"/>
      </dsp:txXfrm>
    </dsp:sp>
    <dsp:sp modelId="{90272513-1003-4CB4-8B9F-7B07A51BE378}">
      <dsp:nvSpPr>
        <dsp:cNvPr id="0" name=""/>
        <dsp:cNvSpPr/>
      </dsp:nvSpPr>
      <dsp:spPr>
        <a:xfrm>
          <a:off x="2895503" y="1286682"/>
          <a:ext cx="1809110" cy="7236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500" kern="1200"/>
            <a:t>Definir y Calificar Controles</a:t>
          </a:r>
        </a:p>
      </dsp:txBody>
      <dsp:txXfrm>
        <a:off x="3257325" y="1286682"/>
        <a:ext cx="1085466" cy="723644"/>
      </dsp:txXfrm>
    </dsp:sp>
    <dsp:sp modelId="{AAA409A4-11E5-43A9-81A2-22F7A60E43EB}">
      <dsp:nvSpPr>
        <dsp:cNvPr id="0" name=""/>
        <dsp:cNvSpPr/>
      </dsp:nvSpPr>
      <dsp:spPr>
        <a:xfrm>
          <a:off x="4342792" y="1286682"/>
          <a:ext cx="1809110" cy="7236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500" kern="1200"/>
            <a:t>Plan de Acción</a:t>
          </a:r>
        </a:p>
      </dsp:txBody>
      <dsp:txXfrm>
        <a:off x="4704614" y="1286682"/>
        <a:ext cx="1085466" cy="723644"/>
      </dsp:txXfrm>
    </dsp:sp>
    <dsp:sp modelId="{FA221CCA-EA9F-4643-A913-DAD3DAF79ADA}">
      <dsp:nvSpPr>
        <dsp:cNvPr id="0" name=""/>
        <dsp:cNvSpPr/>
      </dsp:nvSpPr>
      <dsp:spPr>
        <a:xfrm>
          <a:off x="5790080" y="1286682"/>
          <a:ext cx="1809110" cy="72364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500" kern="1200"/>
            <a:t>Monitoreo de Riesgos</a:t>
          </a:r>
        </a:p>
      </dsp:txBody>
      <dsp:txXfrm>
        <a:off x="6151902" y="1286682"/>
        <a:ext cx="1085466" cy="7236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517A5-5426-4627-9A10-460517219956}">
      <dsp:nvSpPr>
        <dsp:cNvPr id="0" name=""/>
        <dsp:cNvSpPr/>
      </dsp:nvSpPr>
      <dsp:spPr>
        <a:xfrm>
          <a:off x="0" y="21313"/>
          <a:ext cx="6622179" cy="207791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HN" sz="2400" kern="1200" dirty="0"/>
            <a:t>El ciclo de supervisión es un proceso continuo de evaluación y reevaluación de los riesgos que enfrentan las instituciones supervisadas y el monitoreo de las acciones remediales que se aplican en esta evolución. </a:t>
          </a:r>
          <a:endParaRPr lang="en-US" sz="2400" kern="1200" dirty="0"/>
        </a:p>
      </dsp:txBody>
      <dsp:txXfrm>
        <a:off x="101436" y="122749"/>
        <a:ext cx="6419307" cy="1875047"/>
      </dsp:txXfrm>
    </dsp:sp>
    <dsp:sp modelId="{9D01183A-774B-48DD-B048-44715B24C1E4}">
      <dsp:nvSpPr>
        <dsp:cNvPr id="0" name=""/>
        <dsp:cNvSpPr/>
      </dsp:nvSpPr>
      <dsp:spPr>
        <a:xfrm>
          <a:off x="0" y="2099233"/>
          <a:ext cx="6622179" cy="2258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25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HN" sz="1900" kern="1200" dirty="0"/>
            <a:t>Planificación de la Supervisión 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HN" sz="1900" kern="1200"/>
            <a:t>Ejecución de la Supervisión / Actualización del Perfil de Riesgos 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HN" sz="1900" kern="1200" dirty="0"/>
            <a:t>Acciones Remediales 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HN" sz="1900" kern="1200"/>
            <a:t>Monitoreo / Actualización del Perfil de Riesgos </a:t>
          </a:r>
          <a:endParaRPr lang="en-US" sz="1900" kern="1200"/>
        </a:p>
      </dsp:txBody>
      <dsp:txXfrm>
        <a:off x="0" y="2099233"/>
        <a:ext cx="6622179" cy="22586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6399A-C3B4-8E42-A437-782959B4E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546A37-CDDE-3E4C-B493-C70B8BB014B0}" type="datetimeFigureOut">
              <a:rPr lang="en-US" smtClean="0"/>
              <a:t>3/24/2022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5FA00-8599-6F49-A1AA-BFA954FB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EFDB8-B4CA-EC46-92A2-3B75BAD8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A527E09-8E17-324A-A50D-C78A0ADF3E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67FED4B-5D47-1C48-9970-ED1912F53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1893373"/>
            <a:ext cx="62349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Título</a:t>
            </a:r>
            <a:r>
              <a:rPr lang="en-US" dirty="0"/>
              <a:t> de </a:t>
            </a:r>
            <a:r>
              <a:rPr lang="en-US" dirty="0" err="1"/>
              <a:t>presentación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1758F89-E29E-A04E-BB9D-E63DBBF6E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3699388"/>
            <a:ext cx="6234953" cy="107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Subtítulo</a:t>
            </a:r>
            <a:r>
              <a:rPr lang="en-US" dirty="0"/>
              <a:t> de la </a:t>
            </a:r>
            <a:r>
              <a:rPr lang="en-US" dirty="0" err="1"/>
              <a:t>presentación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991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A2FE45B-2A1C-EF4B-B0EE-8FE9C6B9A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71" y="544420"/>
            <a:ext cx="10515600" cy="7196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3149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B117D42-2E53-524D-9F9D-2EFF6B88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71" y="544420"/>
            <a:ext cx="10515600" cy="71960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143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8">
            <a:extLst>
              <a:ext uri="{FF2B5EF4-FFF2-40B4-BE49-F238E27FC236}">
                <a16:creationId xmlns:a16="http://schemas.microsoft.com/office/drawing/2014/main" id="{8623E2CE-F626-184D-8256-85732BC67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694" y="2686983"/>
            <a:ext cx="4621306" cy="206430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914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597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9CA240F-7E37-74EC-5842-44CD80A352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56B01-63A5-FA47-8360-9F03099C2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33" y="1616063"/>
            <a:ext cx="10058400" cy="53362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ELABORADO POR:</a:t>
            </a:r>
            <a:r>
              <a:rPr lang="en-US" sz="3200" dirty="0"/>
              <a:t>  </a:t>
            </a:r>
            <a:br>
              <a:rPr lang="en-US" sz="3200" dirty="0"/>
            </a:br>
            <a:br>
              <a:rPr lang="en-US" sz="3200" dirty="0"/>
            </a:br>
            <a:br>
              <a:rPr lang="es-HN" sz="28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s-ES" sz="1400" b="1" dirty="0">
                <a:latin typeface="Calibri"/>
                <a:cs typeface="Segoe UI"/>
              </a:rPr>
              <a:t>Fernando Quiroz - 12143055</a:t>
            </a:r>
            <a:br>
              <a:rPr lang="es-ES" sz="1400" b="1" dirty="0">
                <a:latin typeface="Calibri"/>
                <a:cs typeface="Segoe UI"/>
              </a:rPr>
            </a:br>
            <a:r>
              <a:rPr lang="es-ES" sz="1400" b="1" dirty="0">
                <a:latin typeface="Calibri"/>
              </a:rPr>
              <a:t>Helen Ponce - 12143114</a:t>
            </a:r>
            <a:br>
              <a:rPr lang="es-ES" sz="1400" dirty="0"/>
            </a:br>
            <a:r>
              <a:rPr lang="es-ES" sz="1400" b="1" dirty="0">
                <a:latin typeface="Calibri"/>
              </a:rPr>
              <a:t>Aaron Godoy - 12143054</a:t>
            </a:r>
            <a:br>
              <a:rPr lang="es-ES" sz="1400" dirty="0"/>
            </a:br>
            <a:r>
              <a:rPr lang="es-ES" sz="1400" b="1" dirty="0">
                <a:latin typeface="Calibri"/>
                <a:cs typeface="Segoe UI"/>
              </a:rPr>
              <a:t>Carlo Menjivar - 21053124</a:t>
            </a:r>
            <a:br>
              <a:rPr lang="es-ES" sz="1400" b="1" dirty="0">
                <a:latin typeface="Calibri"/>
                <a:cs typeface="Segoe UI"/>
              </a:rPr>
            </a:br>
            <a:r>
              <a:rPr lang="es-ES" sz="1400" b="1" dirty="0">
                <a:latin typeface="Calibri"/>
                <a:cs typeface="Segoe UI"/>
              </a:rPr>
              <a:t>José Suarez - 12143112</a:t>
            </a:r>
            <a:br>
              <a:rPr lang="en-US" sz="3200" dirty="0"/>
            </a:br>
            <a:br>
              <a:rPr lang="en-US" sz="2500" dirty="0">
                <a:solidFill>
                  <a:srgbClr val="FFFFFF"/>
                </a:solidFill>
                <a:latin typeface="+mj-lt"/>
                <a:cs typeface="+mj-cs"/>
              </a:rPr>
            </a:br>
            <a:endParaRPr lang="en-US" sz="2500" dirty="0">
              <a:solidFill>
                <a:srgbClr val="FFFFFF"/>
              </a:solidFill>
              <a:latin typeface="+mj-lt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B1FFB1-3FAC-41BE-B1A3-EB79C3ECF0C4}"/>
              </a:ext>
            </a:extLst>
          </p:cNvPr>
          <p:cNvSpPr txBox="1"/>
          <p:nvPr/>
        </p:nvSpPr>
        <p:spPr>
          <a:xfrm>
            <a:off x="184211" y="719350"/>
            <a:ext cx="87733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i="1" dirty="0">
                <a:solidFill>
                  <a:schemeClr val="tx1"/>
                </a:solidFill>
              </a:rPr>
              <a:t>Elaboración del Proceso para el Monitoreo de Riesgos Financieros dentro de las Empresas Hondureñas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2674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5 Project-Planning Tips to Help You Meet Your Goals">
            <a:extLst>
              <a:ext uri="{FF2B5EF4-FFF2-40B4-BE49-F238E27FC236}">
                <a16:creationId xmlns:a16="http://schemas.microsoft.com/office/drawing/2014/main" id="{E9D2F0C5-C393-7749-8B23-F419B07A8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09" b="-1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A36A4-8F08-AF43-8257-5576F11AD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1352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HN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METODOLOGÍA DE RIESGO OPERATIVO</a:t>
            </a:r>
            <a:br>
              <a:rPr lang="en-US" sz="2400" dirty="0">
                <a:latin typeface="+mj-lt"/>
                <a:cs typeface="+mj-cs"/>
              </a:rPr>
            </a:br>
            <a:endParaRPr lang="en-US" sz="2400" dirty="0">
              <a:latin typeface="+mj-lt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78BCE-F72A-4544-8DB5-66071A8B4DD4}"/>
              </a:ext>
            </a:extLst>
          </p:cNvPr>
          <p:cNvSpPr txBox="1"/>
          <p:nvPr/>
        </p:nvSpPr>
        <p:spPr>
          <a:xfrm>
            <a:off x="476680" y="1728848"/>
            <a:ext cx="4531416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15EED3-E9AA-4290-A69C-36854C9C1685}"/>
              </a:ext>
            </a:extLst>
          </p:cNvPr>
          <p:cNvSpPr txBox="1"/>
          <p:nvPr/>
        </p:nvSpPr>
        <p:spPr>
          <a:xfrm>
            <a:off x="179772" y="1402036"/>
            <a:ext cx="5266155" cy="522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Apoyar en divulgar las políticas de Riesgo Operativo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Capacitar a lo interno de su área sobre la gestión de Riesgo Operativo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Reportar eventos e incrementar la cultura de reporte a través del formato de reporte de eventos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Crear planes de contingencia a los procesos en conjunto con los dueños del proceso y apoyar el desarrollo del Plan de Continuidad del Negocio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Aplicar el proceso de gestión de Riesgo Operativo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8" name="Imagen 8" descr="La cara de una persona&#10;&#10;Descripción generada automáticamente">
            <a:extLst>
              <a:ext uri="{FF2B5EF4-FFF2-40B4-BE49-F238E27FC236}">
                <a16:creationId xmlns:a16="http://schemas.microsoft.com/office/drawing/2014/main" id="{50A321E4-36EB-4425-B78B-014BCA043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748" y="5208470"/>
            <a:ext cx="1175860" cy="1349477"/>
          </a:xfrm>
          <a:prstGeom prst="rect">
            <a:avLst/>
          </a:prstGeom>
        </p:spPr>
      </p:pic>
      <p:sp>
        <p:nvSpPr>
          <p:cNvPr id="9" name="CuadroTexto 14">
            <a:extLst>
              <a:ext uri="{FF2B5EF4-FFF2-40B4-BE49-F238E27FC236}">
                <a16:creationId xmlns:a16="http://schemas.microsoft.com/office/drawing/2014/main" id="{7E36B81C-E926-4291-BE32-54CE6876DFA7}"/>
              </a:ext>
            </a:extLst>
          </p:cNvPr>
          <p:cNvSpPr txBox="1"/>
          <p:nvPr/>
        </p:nvSpPr>
        <p:spPr>
          <a:xfrm>
            <a:off x="10232521" y="6543931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Calibri"/>
              </a:rPr>
              <a:t>Helen Ponce - 12143114</a:t>
            </a:r>
            <a:endParaRPr lang="es-E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107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6" descr="Diagrama&#10;&#10;Descripción generada automáticamente">
            <a:extLst>
              <a:ext uri="{FF2B5EF4-FFF2-40B4-BE49-F238E27FC236}">
                <a16:creationId xmlns:a16="http://schemas.microsoft.com/office/drawing/2014/main" id="{A2192513-D0A9-48D6-8865-1BABEE30D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52" r="31168" b="3646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D9C1CB-083C-4904-8BBB-9FC87F3D3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1299309"/>
            <a:ext cx="4669067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es-HN" sz="1800" b="1" kern="0" dirty="0">
                <a:effectLst/>
                <a:latin typeface="Arial" panose="020B0604020202020204" pitchFamily="34" charset="0"/>
                <a:ea typeface="MS Gothic" panose="020B0609070205080204" pitchFamily="49" charset="-128"/>
                <a:cs typeface="Times New Roman" panose="02020603050405020304" pitchFamily="18" charset="0"/>
              </a:rPr>
            </a:br>
            <a:r>
              <a:rPr lang="es-H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MATRIZ DE IDENTIFICACION DE RIESGOS EN LOS PROCESOS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br>
              <a:rPr lang="en-US" sz="3200" dirty="0">
                <a:latin typeface="+mj-lt"/>
                <a:cs typeface="+mj-cs"/>
              </a:rPr>
            </a:br>
            <a:endParaRPr lang="en-US" sz="3200" dirty="0">
              <a:latin typeface="+mj-lt"/>
              <a:cs typeface="+mj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6B9CB3E-42B6-44DC-9181-7CED8515E88B}"/>
              </a:ext>
            </a:extLst>
          </p:cNvPr>
          <p:cNvSpPr txBox="1"/>
          <p:nvPr/>
        </p:nvSpPr>
        <p:spPr>
          <a:xfrm>
            <a:off x="349502" y="2500686"/>
            <a:ext cx="7010086" cy="43573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marL="0" marR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Esta herramienta muestra de forma detallada los riesgos identificados en cada uno de los procesos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0" marR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 administración del riesgo operativo constituye un proceso continuo y permanente, las instituciones deben conformar bases de datos para cumplir con los siguientes criterios: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Deben registrarse los eventos de pérdida originados en toda la empresa, para lo cual se deben diseñar políticas, procedimientos de captura y entrenamiento al personal que interviene en el proceso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Debe registrarse como mínimo, la siguiente información referida al evento y a las pérdidas asociadas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9" name="Imagen 8" descr="La cara de una persona&#10;&#10;Descripción generada automáticamente">
            <a:extLst>
              <a:ext uri="{FF2B5EF4-FFF2-40B4-BE49-F238E27FC236}">
                <a16:creationId xmlns:a16="http://schemas.microsoft.com/office/drawing/2014/main" id="{48C21B37-828B-4851-8560-B1816C0E2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0748" y="5208660"/>
            <a:ext cx="1175860" cy="1349477"/>
          </a:xfrm>
          <a:prstGeom prst="rect">
            <a:avLst/>
          </a:prstGeom>
        </p:spPr>
      </p:pic>
      <p:sp>
        <p:nvSpPr>
          <p:cNvPr id="10" name="CuadroTexto 14">
            <a:extLst>
              <a:ext uri="{FF2B5EF4-FFF2-40B4-BE49-F238E27FC236}">
                <a16:creationId xmlns:a16="http://schemas.microsoft.com/office/drawing/2014/main" id="{4B14EF68-7553-40D0-B375-A0A43825C393}"/>
              </a:ext>
            </a:extLst>
          </p:cNvPr>
          <p:cNvSpPr txBox="1"/>
          <p:nvPr/>
        </p:nvSpPr>
        <p:spPr>
          <a:xfrm>
            <a:off x="10106103" y="6550223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latin typeface="Calibri"/>
              </a:rPr>
              <a:t>Helen Ponce - 12143114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13249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1113B-66F9-4EF7-8187-F7BE21E8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HN" sz="32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MATRIZ DE IDENTIFICACION DE RIESGOS</a:t>
            </a:r>
            <a:endParaRPr lang="en-US" sz="3200" b="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n 3">
            <a:extLst>
              <a:ext uri="{FF2B5EF4-FFF2-40B4-BE49-F238E27FC236}">
                <a16:creationId xmlns:a16="http://schemas.microsoft.com/office/drawing/2014/main" id="{B62CEE08-B822-4ECD-9BB8-1617DF427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308" y="1675227"/>
            <a:ext cx="10625383" cy="4394199"/>
          </a:xfrm>
          <a:prstGeom prst="rect">
            <a:avLst/>
          </a:prstGeom>
          <a:noFill/>
        </p:spPr>
      </p:pic>
      <p:pic>
        <p:nvPicPr>
          <p:cNvPr id="5" name="Imagen 8" descr="La cara de una persona&#10;&#10;Descripción generada automáticamente">
            <a:extLst>
              <a:ext uri="{FF2B5EF4-FFF2-40B4-BE49-F238E27FC236}">
                <a16:creationId xmlns:a16="http://schemas.microsoft.com/office/drawing/2014/main" id="{5A6C99F5-AA09-4BE0-AFFF-01A83D143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597" y="5208660"/>
            <a:ext cx="1175860" cy="1349477"/>
          </a:xfrm>
          <a:prstGeom prst="rect">
            <a:avLst/>
          </a:prstGeom>
        </p:spPr>
      </p:pic>
      <p:sp>
        <p:nvSpPr>
          <p:cNvPr id="6" name="CuadroTexto 14">
            <a:extLst>
              <a:ext uri="{FF2B5EF4-FFF2-40B4-BE49-F238E27FC236}">
                <a16:creationId xmlns:a16="http://schemas.microsoft.com/office/drawing/2014/main" id="{252702DB-24BC-4CB1-A4A1-509F1077B1A1}"/>
              </a:ext>
            </a:extLst>
          </p:cNvPr>
          <p:cNvSpPr txBox="1"/>
          <p:nvPr/>
        </p:nvSpPr>
        <p:spPr>
          <a:xfrm>
            <a:off x="10286952" y="6550223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latin typeface="Calibri"/>
              </a:rPr>
              <a:t>Helen Ponce - 12143114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691669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64D464-898B-4908-88FD-33A83D6ED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BE0C69-05AA-9E43-B98B-54DB0036D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962" y="365126"/>
            <a:ext cx="8011024" cy="64452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H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ETAPAS DEL PROCESO DE GESTIÓN DE RIESGOS</a:t>
            </a:r>
            <a:b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0BC1D9E-4401-4EC0-88FD-ED103CB57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0670" y="2"/>
            <a:ext cx="1191330" cy="1511301"/>
          </a:xfrm>
          <a:custGeom>
            <a:avLst/>
            <a:gdLst>
              <a:gd name="connsiteX0" fmla="*/ 697617 w 1191330"/>
              <a:gd name="connsiteY0" fmla="*/ 0 h 1511301"/>
              <a:gd name="connsiteX1" fmla="*/ 1191330 w 1191330"/>
              <a:gd name="connsiteY1" fmla="*/ 0 h 1511301"/>
              <a:gd name="connsiteX2" fmla="*/ 1191330 w 1191330"/>
              <a:gd name="connsiteY2" fmla="*/ 1511301 h 1511301"/>
              <a:gd name="connsiteX3" fmla="*/ 0 w 1191330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1330" h="1511301">
                <a:moveTo>
                  <a:pt x="697617" y="0"/>
                </a:moveTo>
                <a:lnTo>
                  <a:pt x="1191330" y="0"/>
                </a:lnTo>
                <a:lnTo>
                  <a:pt x="1191330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B0AAF7C9-094E-400C-A428-F6C2262F6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0688"/>
            <a:ext cx="10753320" cy="5167312"/>
          </a:xfrm>
          <a:custGeom>
            <a:avLst/>
            <a:gdLst>
              <a:gd name="connsiteX0" fmla="*/ 0 w 10753320"/>
              <a:gd name="connsiteY0" fmla="*/ 0 h 5167312"/>
              <a:gd name="connsiteX1" fmla="*/ 9680943 w 10753320"/>
              <a:gd name="connsiteY1" fmla="*/ 0 h 5167312"/>
              <a:gd name="connsiteX2" fmla="*/ 9680223 w 10753320"/>
              <a:gd name="connsiteY2" fmla="*/ 952 h 5167312"/>
              <a:gd name="connsiteX3" fmla="*/ 10753320 w 10753320"/>
              <a:gd name="connsiteY3" fmla="*/ 952 h 5167312"/>
              <a:gd name="connsiteX4" fmla="*/ 8359441 w 10753320"/>
              <a:gd name="connsiteY4" fmla="*/ 5167312 h 5167312"/>
              <a:gd name="connsiteX5" fmla="*/ 4821866 w 10753320"/>
              <a:gd name="connsiteY5" fmla="*/ 5167312 h 5167312"/>
              <a:gd name="connsiteX6" fmla="*/ 4821866 w 10753320"/>
              <a:gd name="connsiteY6" fmla="*/ 5166360 h 5167312"/>
              <a:gd name="connsiteX7" fmla="*/ 0 w 10753320"/>
              <a:gd name="connsiteY7" fmla="*/ 5166360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320" h="5167312">
                <a:moveTo>
                  <a:pt x="0" y="0"/>
                </a:moveTo>
                <a:lnTo>
                  <a:pt x="9680943" y="0"/>
                </a:lnTo>
                <a:lnTo>
                  <a:pt x="9680223" y="952"/>
                </a:lnTo>
                <a:lnTo>
                  <a:pt x="10753320" y="952"/>
                </a:lnTo>
                <a:lnTo>
                  <a:pt x="8359441" y="5167312"/>
                </a:lnTo>
                <a:lnTo>
                  <a:pt x="4821866" y="5167312"/>
                </a:lnTo>
                <a:lnTo>
                  <a:pt x="4821866" y="5166360"/>
                </a:lnTo>
                <a:lnTo>
                  <a:pt x="0" y="516636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04EF6-FF02-3142-894E-07D3477E5DB1}"/>
              </a:ext>
            </a:extLst>
          </p:cNvPr>
          <p:cNvSpPr txBox="1"/>
          <p:nvPr/>
        </p:nvSpPr>
        <p:spPr>
          <a:xfrm>
            <a:off x="838201" y="1686517"/>
            <a:ext cx="7315200" cy="4121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proceso de gestión de riesgos que una empresa desarrolle consta de cinco etapas:</a:t>
            </a:r>
            <a:endParaRPr lang="en-US" sz="2400" dirty="0">
              <a:effectLst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200B311-3585-4069-AAC6-CD443FA5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986" y="1690688"/>
            <a:ext cx="3668014" cy="5167312"/>
          </a:xfrm>
          <a:custGeom>
            <a:avLst/>
            <a:gdLst>
              <a:gd name="connsiteX0" fmla="*/ 2391664 w 3668014"/>
              <a:gd name="connsiteY0" fmla="*/ 0 h 5167312"/>
              <a:gd name="connsiteX1" fmla="*/ 3668014 w 3668014"/>
              <a:gd name="connsiteY1" fmla="*/ 0 h 5167312"/>
              <a:gd name="connsiteX2" fmla="*/ 3668014 w 3668014"/>
              <a:gd name="connsiteY2" fmla="*/ 5167312 h 5167312"/>
              <a:gd name="connsiteX3" fmla="*/ 0 w 3668014"/>
              <a:gd name="connsiteY3" fmla="*/ 5167312 h 5167312"/>
              <a:gd name="connsiteX4" fmla="*/ 2393879 w 3668014"/>
              <a:gd name="connsiteY4" fmla="*/ 952 h 5167312"/>
              <a:gd name="connsiteX5" fmla="*/ 2391664 w 366801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68014" h="5167312">
                <a:moveTo>
                  <a:pt x="2391664" y="0"/>
                </a:moveTo>
                <a:lnTo>
                  <a:pt x="3668014" y="0"/>
                </a:lnTo>
                <a:lnTo>
                  <a:pt x="3668014" y="5167312"/>
                </a:lnTo>
                <a:lnTo>
                  <a:pt x="0" y="5167312"/>
                </a:lnTo>
                <a:lnTo>
                  <a:pt x="2393879" y="952"/>
                </a:lnTo>
                <a:lnTo>
                  <a:pt x="2391664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A5E9456F-70A3-483E-BA59-AB370E850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7153909"/>
              </p:ext>
            </p:extLst>
          </p:nvPr>
        </p:nvGraphicFramePr>
        <p:xfrm>
          <a:off x="923868" y="1202855"/>
          <a:ext cx="7600118" cy="3297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210DA21C-1AF5-407C-99F6-B15AC78101DA}"/>
              </a:ext>
            </a:extLst>
          </p:cNvPr>
          <p:cNvSpPr txBox="1"/>
          <p:nvPr/>
        </p:nvSpPr>
        <p:spPr>
          <a:xfrm>
            <a:off x="923868" y="3398505"/>
            <a:ext cx="6094520" cy="2792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Etapa I: Identificación de Riesgos</a:t>
            </a:r>
            <a:b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Etapa II: Evaluación de Riesgos</a:t>
            </a:r>
            <a:b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Etapa III: Definir y Calificar los Controles</a:t>
            </a:r>
            <a:b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Etapa IV: Plan de Acción</a:t>
            </a:r>
            <a:b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Etapa V: Monitoreo de Riesgos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endParaRPr lang="es-HN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CuadroTexto 12">
            <a:extLst>
              <a:ext uri="{FF2B5EF4-FFF2-40B4-BE49-F238E27FC236}">
                <a16:creationId xmlns:a16="http://schemas.microsoft.com/office/drawing/2014/main" id="{56E2831E-F999-4295-9BF3-3FFD3CE5CA5D}"/>
              </a:ext>
            </a:extLst>
          </p:cNvPr>
          <p:cNvSpPr txBox="1"/>
          <p:nvPr/>
        </p:nvSpPr>
        <p:spPr>
          <a:xfrm>
            <a:off x="10025398" y="6332970"/>
            <a:ext cx="26227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dirty="0">
                <a:latin typeface="Calibri"/>
                <a:cs typeface="Segoe UI"/>
              </a:rPr>
              <a:t>​</a:t>
            </a:r>
          </a:p>
          <a:p>
            <a:r>
              <a:rPr lang="es-ES" sz="1400" b="1" dirty="0">
                <a:latin typeface="Calibri"/>
                <a:cs typeface="Segoe UI"/>
              </a:rPr>
              <a:t>Fernando Quiroz - 12143055</a:t>
            </a:r>
          </a:p>
        </p:txBody>
      </p:sp>
      <p:pic>
        <p:nvPicPr>
          <p:cNvPr id="12" name="Imagen 14" descr="Foto montaje de la cara de un hombre con traje y corbata&#10;&#10;Descripción generada automáticamente">
            <a:extLst>
              <a:ext uri="{FF2B5EF4-FFF2-40B4-BE49-F238E27FC236}">
                <a16:creationId xmlns:a16="http://schemas.microsoft.com/office/drawing/2014/main" id="{AE3F7BB0-EBB9-4CC5-B354-0DEBFB59CB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8736" y="5167312"/>
            <a:ext cx="1278452" cy="127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74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CCDD320-F060-4CF7-AE20-8592F7C95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B49AD00-D954-4DA1-88A1-FFCD8F59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5544" y="685798"/>
            <a:ext cx="4613397" cy="548639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414178-8525-4CC3-8399-4DB03425C3F3}"/>
              </a:ext>
            </a:extLst>
          </p:cNvPr>
          <p:cNvSpPr txBox="1"/>
          <p:nvPr/>
        </p:nvSpPr>
        <p:spPr>
          <a:xfrm>
            <a:off x="1117605" y="979715"/>
            <a:ext cx="3849274" cy="881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kern="1200" dirty="0">
                <a:solidFill>
                  <a:schemeClr val="bg1">
                    <a:alpha val="50000"/>
                  </a:schemeClr>
                </a:solidFill>
                <a:effectLst/>
                <a:latin typeface="+mj-lt"/>
                <a:ea typeface="+mj-ea"/>
                <a:cs typeface="+mj-cs"/>
              </a:rPr>
              <a:t>ENFOQUE DE LA SUPERVISIÓN DE RIESGOS DE LA COMISIÓN NACIONAL DE BANCOS Y SEGUROS</a:t>
            </a:r>
            <a:endParaRPr lang="en-US" kern="1200" dirty="0">
              <a:solidFill>
                <a:schemeClr val="bg1">
                  <a:alpha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4C1D8A-141A-4B6C-A02E-E33C5A1C756B}"/>
              </a:ext>
            </a:extLst>
          </p:cNvPr>
          <p:cNvSpPr txBox="1"/>
          <p:nvPr/>
        </p:nvSpPr>
        <p:spPr>
          <a:xfrm>
            <a:off x="1217924" y="2546961"/>
            <a:ext cx="3648635" cy="35647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ffectLst/>
              </a:rPr>
              <a:t>La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Supervisión</a:t>
            </a:r>
            <a:r>
              <a:rPr lang="en-US" sz="2000" dirty="0">
                <a:solidFill>
                  <a:schemeClr val="bg1"/>
                </a:solidFill>
                <a:effectLst/>
              </a:rPr>
              <a:t> de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Riesgos</a:t>
            </a:r>
            <a:r>
              <a:rPr lang="en-US" sz="2000" dirty="0">
                <a:solidFill>
                  <a:schemeClr val="bg1"/>
                </a:solidFill>
                <a:effectLst/>
              </a:rPr>
              <a:t> es de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naturaleza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dinámica</a:t>
            </a:r>
            <a:r>
              <a:rPr lang="en-US" sz="2000" dirty="0">
                <a:solidFill>
                  <a:schemeClr val="bg1"/>
                </a:solidFill>
                <a:effectLst/>
              </a:rPr>
              <a:t>, con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énfasis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en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comprender</a:t>
            </a:r>
            <a:r>
              <a:rPr lang="en-US" sz="2000" dirty="0">
                <a:solidFill>
                  <a:schemeClr val="bg1"/>
                </a:solidFill>
                <a:effectLst/>
              </a:rPr>
              <a:t> y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anticipar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los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riesgos</a:t>
            </a:r>
            <a:r>
              <a:rPr lang="en-US" sz="2000" dirty="0">
                <a:solidFill>
                  <a:schemeClr val="bg1"/>
                </a:solidFill>
                <a:effectLst/>
              </a:rPr>
              <a:t> que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enfrentan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los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sectores</a:t>
            </a:r>
            <a:r>
              <a:rPr lang="en-US" sz="2000" dirty="0">
                <a:solidFill>
                  <a:schemeClr val="bg1"/>
                </a:solidFill>
                <a:effectLst/>
              </a:rPr>
              <a:t> e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instituciones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supervisadas</a:t>
            </a:r>
            <a:r>
              <a:rPr lang="en-US" sz="2000" dirty="0">
                <a:solidFill>
                  <a:schemeClr val="bg1"/>
                </a:solidFill>
                <a:effectLst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procurar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el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cumplimiento</a:t>
            </a:r>
            <a:r>
              <a:rPr lang="en-US" sz="2000" dirty="0">
                <a:solidFill>
                  <a:schemeClr val="bg1"/>
                </a:solidFill>
                <a:effectLst/>
              </a:rPr>
              <a:t> de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los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objetivos</a:t>
            </a:r>
            <a:r>
              <a:rPr lang="en-US" sz="2000" dirty="0">
                <a:solidFill>
                  <a:schemeClr val="bg1"/>
                </a:solidFill>
                <a:effectLst/>
              </a:rPr>
              <a:t>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supervisores</a:t>
            </a:r>
            <a:r>
              <a:rPr lang="en-US" sz="2000" dirty="0">
                <a:solidFill>
                  <a:schemeClr val="bg1"/>
                </a:solidFill>
                <a:effectLst/>
              </a:rPr>
              <a:t> de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estabilidad</a:t>
            </a:r>
            <a:r>
              <a:rPr lang="en-US" sz="2000" dirty="0">
                <a:solidFill>
                  <a:schemeClr val="bg1"/>
                </a:solidFill>
                <a:effectLst/>
              </a:rPr>
              <a:t> y 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solvencia</a:t>
            </a:r>
            <a:r>
              <a:rPr lang="en-US" sz="2000" dirty="0">
                <a:solidFill>
                  <a:schemeClr val="bg1"/>
                </a:solidFill>
                <a:effectLst/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50" name="Picture 2" descr="Comisión Nacional de Bancos y Seguros">
            <a:extLst>
              <a:ext uri="{FF2B5EF4-FFF2-40B4-BE49-F238E27FC236}">
                <a16:creationId xmlns:a16="http://schemas.microsoft.com/office/drawing/2014/main" id="{37BD3747-BF11-47C4-A9AA-AE1DD5A83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2227880"/>
            <a:ext cx="5428121" cy="229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11" descr="Una persona sonriendo&#10;&#10;Descripción generada automáticamente">
            <a:extLst>
              <a:ext uri="{FF2B5EF4-FFF2-40B4-BE49-F238E27FC236}">
                <a16:creationId xmlns:a16="http://schemas.microsoft.com/office/drawing/2014/main" id="{F2A9D90C-FDF6-4AB4-8DF3-5972284F4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8046" y="5265329"/>
            <a:ext cx="1057485" cy="1270560"/>
          </a:xfrm>
          <a:prstGeom prst="rect">
            <a:avLst/>
          </a:prstGeom>
        </p:spPr>
      </p:pic>
      <p:sp>
        <p:nvSpPr>
          <p:cNvPr id="10" name="CuadroTexto 17">
            <a:extLst>
              <a:ext uri="{FF2B5EF4-FFF2-40B4-BE49-F238E27FC236}">
                <a16:creationId xmlns:a16="http://schemas.microsoft.com/office/drawing/2014/main" id="{23FD2130-54CD-44E4-B7C5-EC8DCAEAFBBF}"/>
              </a:ext>
            </a:extLst>
          </p:cNvPr>
          <p:cNvSpPr txBox="1"/>
          <p:nvPr/>
        </p:nvSpPr>
        <p:spPr>
          <a:xfrm>
            <a:off x="10223760" y="6334780"/>
            <a:ext cx="22728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dirty="0">
                <a:latin typeface="Calibri"/>
                <a:cs typeface="Segoe UI"/>
              </a:rPr>
              <a:t>​</a:t>
            </a:r>
          </a:p>
          <a:p>
            <a:r>
              <a:rPr lang="es-ES" sz="1400" b="1" dirty="0">
                <a:solidFill>
                  <a:schemeClr val="bg1"/>
                </a:solidFill>
                <a:latin typeface="Calibri"/>
                <a:cs typeface="Segoe UI"/>
              </a:rPr>
              <a:t> José Suarez-12143112</a:t>
            </a:r>
          </a:p>
        </p:txBody>
      </p:sp>
    </p:spTree>
    <p:extLst>
      <p:ext uri="{BB962C8B-B14F-4D97-AF65-F5344CB8AC3E}">
        <p14:creationId xmlns:p14="http://schemas.microsoft.com/office/powerpoint/2010/main" val="1058571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05C78F-9B48-4B89-84D5-12F7CD404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415187-98D5-440E-BD4A-1B2A0D39E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3094" y="1801407"/>
            <a:ext cx="3349812" cy="325518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0DE26-7C53-4C71-99B8-D8491A552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796" y="2269124"/>
            <a:ext cx="2528408" cy="23197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b="1" kern="1200" dirty="0">
                <a:solidFill>
                  <a:schemeClr val="bg1">
                    <a:alpha val="60000"/>
                  </a:schemeClr>
                </a:solidFill>
                <a:effectLst/>
                <a:latin typeface="+mj-lt"/>
                <a:ea typeface="+mj-ea"/>
                <a:cs typeface="+mj-cs"/>
              </a:rPr>
              <a:t>ENFOQUE DE LA SUPERVISIÓN DE RIESGOS DE LA COMISIÓN NACIONAL DE BANCOS Y SEGUROS</a:t>
            </a:r>
            <a:br>
              <a:rPr lang="en-US" sz="2200" b="1" kern="1200" dirty="0">
                <a:solidFill>
                  <a:schemeClr val="bg1">
                    <a:alpha val="60000"/>
                  </a:schemeClr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200" kern="1200" dirty="0">
              <a:solidFill>
                <a:schemeClr val="bg1">
                  <a:alpha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D8509-3564-43D5-97BF-AE4047454EB4}"/>
              </a:ext>
            </a:extLst>
          </p:cNvPr>
          <p:cNvSpPr txBox="1"/>
          <p:nvPr/>
        </p:nvSpPr>
        <p:spPr>
          <a:xfrm>
            <a:off x="5456807" y="839223"/>
            <a:ext cx="6128551" cy="51795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 err="1">
                <a:solidFill>
                  <a:schemeClr val="bg1"/>
                </a:solidFill>
                <a:effectLst/>
              </a:rPr>
              <a:t>Protección</a:t>
            </a:r>
            <a:r>
              <a:rPr lang="en-US" dirty="0">
                <a:solidFill>
                  <a:schemeClr val="bg1"/>
                </a:solidFill>
                <a:effectLst/>
              </a:rPr>
              <a:t> al </a:t>
            </a:r>
            <a:r>
              <a:rPr lang="en-US" dirty="0" err="1">
                <a:solidFill>
                  <a:schemeClr val="bg1"/>
                </a:solidFill>
                <a:effectLst/>
              </a:rPr>
              <a:t>Interés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Público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 err="1">
                <a:solidFill>
                  <a:schemeClr val="bg1"/>
                </a:solidFill>
                <a:effectLst/>
              </a:rPr>
              <a:t>Supervisión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Consolidada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</a:p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>
                <a:solidFill>
                  <a:schemeClr val="bg1"/>
                </a:solidFill>
                <a:effectLst/>
              </a:rPr>
              <a:t>Supervisor </a:t>
            </a:r>
            <a:r>
              <a:rPr lang="en-US" dirty="0" err="1">
                <a:solidFill>
                  <a:schemeClr val="bg1"/>
                </a:solidFill>
                <a:effectLst/>
              </a:rPr>
              <a:t>Responsable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</a:p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 err="1">
                <a:solidFill>
                  <a:schemeClr val="bg1"/>
                </a:solidFill>
                <a:effectLst/>
              </a:rPr>
              <a:t>Supervisión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Guiada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por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Principios</a:t>
            </a:r>
            <a:r>
              <a:rPr lang="en-US" dirty="0">
                <a:solidFill>
                  <a:schemeClr val="bg1"/>
                </a:solidFill>
                <a:effectLst/>
              </a:rPr>
              <a:t>  </a:t>
            </a:r>
          </a:p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 err="1">
                <a:solidFill>
                  <a:schemeClr val="bg1"/>
                </a:solidFill>
                <a:effectLst/>
              </a:rPr>
              <a:t>Intensidad</a:t>
            </a:r>
            <a:r>
              <a:rPr lang="en-US" dirty="0">
                <a:solidFill>
                  <a:schemeClr val="bg1"/>
                </a:solidFill>
                <a:effectLst/>
              </a:rPr>
              <a:t> de </a:t>
            </a:r>
            <a:r>
              <a:rPr lang="en-US" dirty="0" err="1">
                <a:solidFill>
                  <a:schemeClr val="bg1"/>
                </a:solidFill>
                <a:effectLst/>
              </a:rPr>
              <a:t>Supervisión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pic>
        <p:nvPicPr>
          <p:cNvPr id="6" name="Imagen 11" descr="Una persona sonriendo&#10;&#10;Descripción generada automáticamente">
            <a:extLst>
              <a:ext uri="{FF2B5EF4-FFF2-40B4-BE49-F238E27FC236}">
                <a16:creationId xmlns:a16="http://schemas.microsoft.com/office/drawing/2014/main" id="{60408716-C5AF-47FE-8539-F6934C21E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5275307"/>
            <a:ext cx="1057485" cy="1270560"/>
          </a:xfrm>
          <a:prstGeom prst="rect">
            <a:avLst/>
          </a:prstGeom>
        </p:spPr>
      </p:pic>
      <p:sp>
        <p:nvSpPr>
          <p:cNvPr id="7" name="CuadroTexto 17">
            <a:extLst>
              <a:ext uri="{FF2B5EF4-FFF2-40B4-BE49-F238E27FC236}">
                <a16:creationId xmlns:a16="http://schemas.microsoft.com/office/drawing/2014/main" id="{F66B593E-C954-42D3-B5AF-9CB47F700456}"/>
              </a:ext>
            </a:extLst>
          </p:cNvPr>
          <p:cNvSpPr txBox="1"/>
          <p:nvPr/>
        </p:nvSpPr>
        <p:spPr>
          <a:xfrm>
            <a:off x="0" y="6344758"/>
            <a:ext cx="22728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dirty="0">
                <a:latin typeface="Calibri"/>
                <a:cs typeface="Segoe UI"/>
              </a:rPr>
              <a:t>​</a:t>
            </a:r>
          </a:p>
          <a:p>
            <a:r>
              <a:rPr lang="es-ES" sz="1400" b="1" dirty="0">
                <a:solidFill>
                  <a:schemeClr val="bg1"/>
                </a:solidFill>
                <a:latin typeface="Calibri"/>
                <a:cs typeface="Segoe UI"/>
              </a:rPr>
              <a:t> José Suarez-12143112</a:t>
            </a:r>
          </a:p>
        </p:txBody>
      </p:sp>
    </p:spTree>
    <p:extLst>
      <p:ext uri="{BB962C8B-B14F-4D97-AF65-F5344CB8AC3E}">
        <p14:creationId xmlns:p14="http://schemas.microsoft.com/office/powerpoint/2010/main" val="14180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C9B8560-CA34-4CDD-97E2-6E55F75E3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PRINCIPALES PRINCIPIOS DE LA SUPERVISIÓN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A7F323-360A-401E-8FB8-90B425347568}"/>
              </a:ext>
            </a:extLst>
          </p:cNvPr>
          <p:cNvSpPr txBox="1"/>
          <p:nvPr/>
        </p:nvSpPr>
        <p:spPr>
          <a:xfrm>
            <a:off x="5671471" y="1738069"/>
            <a:ext cx="5276850" cy="2194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Enfoque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en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Riesgos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</a:t>
            </a:r>
          </a:p>
          <a:p>
            <a:pPr marR="0" lv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Supervisión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Prospectiva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</a:t>
            </a:r>
          </a:p>
          <a:p>
            <a:pPr marR="0" lv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Juicio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Experto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Adecuadamente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Sustentado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 </a:t>
            </a:r>
          </a:p>
          <a:p>
            <a:pPr marR="0" lv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Comprensión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de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los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Impulsores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de </a:t>
            </a:r>
            <a:r>
              <a:rPr lang="en-US" sz="1600" dirty="0" err="1">
                <a:solidFill>
                  <a:schemeClr val="tx1">
                    <a:alpha val="80000"/>
                  </a:schemeClr>
                </a:solidFill>
                <a:effectLst/>
              </a:rPr>
              <a:t>Riesgo</a:t>
            </a:r>
            <a:r>
              <a:rPr lang="en-US" sz="1600" dirty="0">
                <a:solidFill>
                  <a:schemeClr val="tx1">
                    <a:alpha val="80000"/>
                  </a:schemeClr>
                </a:solidFill>
                <a:effectLst/>
              </a:rPr>
              <a:t> </a:t>
            </a:r>
          </a:p>
        </p:txBody>
      </p:sp>
      <p:pic>
        <p:nvPicPr>
          <p:cNvPr id="10" name="Imagen 11" descr="Una persona sonriendo&#10;&#10;Descripción generada automáticamente">
            <a:extLst>
              <a:ext uri="{FF2B5EF4-FFF2-40B4-BE49-F238E27FC236}">
                <a16:creationId xmlns:a16="http://schemas.microsoft.com/office/drawing/2014/main" id="{04B50532-387C-4AC8-B0C7-19D13D3F2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814" y="5275307"/>
            <a:ext cx="1057485" cy="1270560"/>
          </a:xfrm>
          <a:prstGeom prst="rect">
            <a:avLst/>
          </a:prstGeom>
        </p:spPr>
      </p:pic>
      <p:sp>
        <p:nvSpPr>
          <p:cNvPr id="14" name="CuadroTexto 17">
            <a:extLst>
              <a:ext uri="{FF2B5EF4-FFF2-40B4-BE49-F238E27FC236}">
                <a16:creationId xmlns:a16="http://schemas.microsoft.com/office/drawing/2014/main" id="{F5234560-B915-4652-8F6C-BE4F957FD65E}"/>
              </a:ext>
            </a:extLst>
          </p:cNvPr>
          <p:cNvSpPr txBox="1"/>
          <p:nvPr/>
        </p:nvSpPr>
        <p:spPr>
          <a:xfrm>
            <a:off x="10185528" y="6344758"/>
            <a:ext cx="22728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dirty="0">
                <a:latin typeface="Calibri"/>
                <a:cs typeface="Segoe UI"/>
              </a:rPr>
              <a:t>​</a:t>
            </a:r>
          </a:p>
          <a:p>
            <a:r>
              <a:rPr lang="es-ES" sz="1400" b="1" dirty="0">
                <a:latin typeface="Calibri"/>
                <a:cs typeface="Segoe UI"/>
              </a:rPr>
              <a:t> José Suarez-12143112</a:t>
            </a:r>
          </a:p>
        </p:txBody>
      </p:sp>
    </p:spTree>
    <p:extLst>
      <p:ext uri="{BB962C8B-B14F-4D97-AF65-F5344CB8AC3E}">
        <p14:creationId xmlns:p14="http://schemas.microsoft.com/office/powerpoint/2010/main" val="3757836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2C648-9285-48F7-9A18-307081D01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78" y="41332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ACTIVIDAD SIGNIFICATIVA 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1BB2E-7C84-46EE-A4BB-01592D861B59}"/>
              </a:ext>
            </a:extLst>
          </p:cNvPr>
          <p:cNvSpPr txBox="1"/>
          <p:nvPr/>
        </p:nvSpPr>
        <p:spPr>
          <a:xfrm>
            <a:off x="355113" y="1500296"/>
            <a:ext cx="9829870" cy="4942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>
                <a:solidFill>
                  <a:srgbClr val="FFFFFF"/>
                </a:solidFill>
                <a:effectLst/>
              </a:rPr>
              <a:t>Las </a:t>
            </a:r>
            <a:r>
              <a:rPr lang="en-US" dirty="0" err="1">
                <a:solidFill>
                  <a:srgbClr val="FFFFFF"/>
                </a:solidFill>
                <a:effectLst/>
              </a:rPr>
              <a:t>Actividades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</a:rPr>
              <a:t>Significativas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</a:rPr>
              <a:t>pueden</a:t>
            </a:r>
            <a:r>
              <a:rPr lang="en-US" dirty="0">
                <a:solidFill>
                  <a:srgbClr val="FFFFFF"/>
                </a:solidFill>
                <a:effectLst/>
              </a:rPr>
              <a:t> ser: </a:t>
            </a:r>
          </a:p>
          <a:p>
            <a:pPr marL="342900" marR="0" lvl="0" indent="-22860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effectLst/>
              </a:rPr>
              <a:t>Líneas</a:t>
            </a:r>
            <a:r>
              <a:rPr lang="en-US" dirty="0">
                <a:solidFill>
                  <a:srgbClr val="FFFFFF"/>
                </a:solidFill>
                <a:effectLst/>
              </a:rPr>
              <a:t> de </a:t>
            </a:r>
            <a:r>
              <a:rPr lang="en-US" dirty="0" err="1">
                <a:solidFill>
                  <a:srgbClr val="FFFFFF"/>
                </a:solidFill>
                <a:effectLst/>
              </a:rPr>
              <a:t>negocio</a:t>
            </a:r>
            <a:r>
              <a:rPr lang="en-US" dirty="0">
                <a:solidFill>
                  <a:srgbClr val="FFFFFF"/>
                </a:solidFill>
                <a:effectLst/>
              </a:rPr>
              <a:t> o </a:t>
            </a:r>
            <a:r>
              <a:rPr lang="en-US" dirty="0" err="1">
                <a:solidFill>
                  <a:srgbClr val="FFFFFF"/>
                </a:solidFill>
                <a:effectLst/>
              </a:rPr>
              <a:t>productos</a:t>
            </a:r>
            <a:endParaRPr lang="en-US" dirty="0">
              <a:solidFill>
                <a:srgbClr val="FFFFFF"/>
              </a:solidFill>
              <a:effectLst/>
            </a:endParaRPr>
          </a:p>
          <a:p>
            <a:pPr marL="342900" marR="0" lvl="0" indent="-22860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effectLst/>
              </a:rPr>
              <a:t>Procesos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</a:rPr>
              <a:t>institucionales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</a:rPr>
              <a:t>transversales</a:t>
            </a:r>
            <a:r>
              <a:rPr lang="en-US" dirty="0">
                <a:solidFill>
                  <a:srgbClr val="FFFFFF"/>
                </a:solidFill>
                <a:effectLst/>
              </a:rPr>
              <a:t> p. </a:t>
            </a:r>
            <a:r>
              <a:rPr lang="en-US" dirty="0" err="1">
                <a:solidFill>
                  <a:srgbClr val="FFFFFF"/>
                </a:solidFill>
                <a:effectLst/>
              </a:rPr>
              <a:t>ej</a:t>
            </a:r>
            <a:r>
              <a:rPr lang="en-US" dirty="0">
                <a:solidFill>
                  <a:srgbClr val="FFFFFF"/>
                </a:solidFill>
                <a:effectLst/>
              </a:rPr>
              <a:t>. </a:t>
            </a:r>
            <a:r>
              <a:rPr lang="en-US" dirty="0" err="1">
                <a:solidFill>
                  <a:srgbClr val="FFFFFF"/>
                </a:solidFill>
                <a:effectLst/>
              </a:rPr>
              <a:t>gestión</a:t>
            </a:r>
            <a:r>
              <a:rPr lang="en-US" dirty="0">
                <a:solidFill>
                  <a:srgbClr val="FFFFFF"/>
                </a:solidFill>
                <a:effectLst/>
              </a:rPr>
              <a:t> de </a:t>
            </a:r>
            <a:r>
              <a:rPr lang="en-US" dirty="0" err="1">
                <a:solidFill>
                  <a:srgbClr val="FFFFFF"/>
                </a:solidFill>
                <a:effectLst/>
              </a:rPr>
              <a:t>activos</a:t>
            </a:r>
            <a:r>
              <a:rPr lang="en-US" dirty="0">
                <a:solidFill>
                  <a:srgbClr val="FFFFFF"/>
                </a:solidFill>
                <a:effectLst/>
              </a:rPr>
              <a:t> y </a:t>
            </a:r>
            <a:r>
              <a:rPr lang="en-US" dirty="0" err="1">
                <a:solidFill>
                  <a:srgbClr val="FFFFFF"/>
                </a:solidFill>
                <a:effectLst/>
              </a:rPr>
              <a:t>pasivos</a:t>
            </a:r>
            <a:r>
              <a:rPr lang="en-US" dirty="0">
                <a:solidFill>
                  <a:srgbClr val="FFFFFF"/>
                </a:solidFill>
                <a:effectLst/>
              </a:rPr>
              <a:t>, </a:t>
            </a:r>
            <a:r>
              <a:rPr lang="en-US" dirty="0" err="1">
                <a:solidFill>
                  <a:srgbClr val="FFFFFF"/>
                </a:solidFill>
                <a:effectLst/>
              </a:rPr>
              <a:t>gestión</a:t>
            </a:r>
            <a:r>
              <a:rPr lang="en-US" dirty="0">
                <a:solidFill>
                  <a:srgbClr val="FFFFFF"/>
                </a:solidFill>
                <a:effectLst/>
              </a:rPr>
              <a:t> de </a:t>
            </a:r>
            <a:r>
              <a:rPr lang="en-US" dirty="0" err="1">
                <a:solidFill>
                  <a:srgbClr val="FFFFFF"/>
                </a:solidFill>
                <a:effectLst/>
              </a:rPr>
              <a:t>tecnología</a:t>
            </a:r>
            <a:r>
              <a:rPr lang="en-US" dirty="0">
                <a:solidFill>
                  <a:srgbClr val="FFFFFF"/>
                </a:solidFill>
                <a:effectLst/>
              </a:rPr>
              <a:t>, </a:t>
            </a:r>
            <a:r>
              <a:rPr lang="en-US" dirty="0" err="1">
                <a:solidFill>
                  <a:srgbClr val="FFFFFF"/>
                </a:solidFill>
                <a:effectLst/>
              </a:rPr>
              <a:t>prevención</a:t>
            </a:r>
            <a:r>
              <a:rPr lang="en-US" dirty="0">
                <a:solidFill>
                  <a:srgbClr val="FFFFFF"/>
                </a:solidFill>
                <a:effectLst/>
              </a:rPr>
              <a:t> de </a:t>
            </a:r>
            <a:r>
              <a:rPr lang="en-US" dirty="0" err="1">
                <a:solidFill>
                  <a:srgbClr val="FFFFFF"/>
                </a:solidFill>
                <a:effectLst/>
              </a:rPr>
              <a:t>lavado</a:t>
            </a:r>
            <a:r>
              <a:rPr lang="en-US" dirty="0">
                <a:solidFill>
                  <a:srgbClr val="FFFFFF"/>
                </a:solidFill>
                <a:effectLst/>
              </a:rPr>
              <a:t> de </a:t>
            </a:r>
            <a:r>
              <a:rPr lang="en-US" dirty="0" err="1">
                <a:solidFill>
                  <a:srgbClr val="FFFFFF"/>
                </a:solidFill>
                <a:effectLst/>
              </a:rPr>
              <a:t>activos</a:t>
            </a:r>
            <a:r>
              <a:rPr lang="en-US" dirty="0">
                <a:solidFill>
                  <a:srgbClr val="FFFFFF"/>
                </a:solidFill>
                <a:effectLst/>
              </a:rPr>
              <a:t> y </a:t>
            </a:r>
            <a:r>
              <a:rPr lang="en-US" dirty="0" err="1">
                <a:solidFill>
                  <a:srgbClr val="FFFFFF"/>
                </a:solidFill>
                <a:effectLst/>
              </a:rPr>
              <a:t>financiamiento</a:t>
            </a:r>
            <a:r>
              <a:rPr lang="en-US" dirty="0">
                <a:solidFill>
                  <a:srgbClr val="FFFFFF"/>
                </a:solidFill>
                <a:effectLst/>
              </a:rPr>
              <a:t> al </a:t>
            </a:r>
            <a:r>
              <a:rPr lang="en-US" dirty="0" err="1">
                <a:solidFill>
                  <a:srgbClr val="FFFFFF"/>
                </a:solidFill>
                <a:effectLst/>
              </a:rPr>
              <a:t>terrorismo</a:t>
            </a:r>
            <a:r>
              <a:rPr lang="en-US" dirty="0">
                <a:solidFill>
                  <a:srgbClr val="FFFFFF"/>
                </a:solidFill>
                <a:effectLst/>
              </a:rPr>
              <a:t>, entre </a:t>
            </a:r>
            <a:r>
              <a:rPr lang="en-US" dirty="0" err="1">
                <a:solidFill>
                  <a:srgbClr val="FFFFFF"/>
                </a:solidFill>
                <a:effectLst/>
              </a:rPr>
              <a:t>otros</a:t>
            </a:r>
            <a:r>
              <a:rPr lang="en-US" dirty="0">
                <a:solidFill>
                  <a:srgbClr val="FFFFFF"/>
                </a:solidFill>
                <a:effectLst/>
              </a:rPr>
              <a:t>; y, </a:t>
            </a:r>
          </a:p>
          <a:p>
            <a:pPr marL="342900" marR="0" lvl="0" indent="-22860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effectLst/>
              </a:rPr>
              <a:t>Unidades</a:t>
            </a:r>
            <a:r>
              <a:rPr lang="en-US" dirty="0">
                <a:solidFill>
                  <a:srgbClr val="FFFFFF"/>
                </a:solidFill>
                <a:effectLst/>
              </a:rPr>
              <a:t> de </a:t>
            </a:r>
            <a:r>
              <a:rPr lang="en-US" dirty="0" err="1">
                <a:solidFill>
                  <a:srgbClr val="FFFFFF"/>
                </a:solidFill>
                <a:effectLst/>
              </a:rPr>
              <a:t>negocio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</a:rPr>
              <a:t>relevantes</a:t>
            </a:r>
            <a:r>
              <a:rPr lang="en-US" dirty="0">
                <a:solidFill>
                  <a:srgbClr val="FFFFFF"/>
                </a:solidFill>
                <a:effectLst/>
              </a:rPr>
              <a:t> p. </a:t>
            </a:r>
            <a:r>
              <a:rPr lang="en-US" dirty="0" err="1">
                <a:solidFill>
                  <a:srgbClr val="FFFFFF"/>
                </a:solidFill>
                <a:effectLst/>
              </a:rPr>
              <a:t>ej</a:t>
            </a:r>
            <a:r>
              <a:rPr lang="en-US" dirty="0">
                <a:solidFill>
                  <a:srgbClr val="FFFFFF"/>
                </a:solidFill>
                <a:effectLst/>
              </a:rPr>
              <a:t>. </a:t>
            </a:r>
            <a:r>
              <a:rPr lang="en-US" dirty="0" err="1">
                <a:solidFill>
                  <a:srgbClr val="FFFFFF"/>
                </a:solidFill>
                <a:effectLst/>
              </a:rPr>
              <a:t>unidad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</a:rPr>
              <a:t>geográfica</a:t>
            </a:r>
            <a:r>
              <a:rPr lang="en-US" dirty="0">
                <a:solidFill>
                  <a:srgbClr val="FFFFFF"/>
                </a:solidFill>
                <a:effectLst/>
              </a:rPr>
              <a:t>, </a:t>
            </a:r>
            <a:r>
              <a:rPr lang="en-US" dirty="0" err="1">
                <a:solidFill>
                  <a:srgbClr val="FFFFFF"/>
                </a:solidFill>
                <a:effectLst/>
              </a:rPr>
              <a:t>subsidiaria</a:t>
            </a:r>
            <a:r>
              <a:rPr lang="en-US" dirty="0">
                <a:solidFill>
                  <a:srgbClr val="FFFFFF"/>
                </a:solidFill>
                <a:effectLst/>
              </a:rPr>
              <a:t>, entre </a:t>
            </a:r>
            <a:r>
              <a:rPr lang="en-US" dirty="0" err="1">
                <a:solidFill>
                  <a:srgbClr val="FFFFFF"/>
                </a:solidFill>
                <a:effectLst/>
              </a:rPr>
              <a:t>otros</a:t>
            </a:r>
            <a:r>
              <a:rPr lang="en-US" dirty="0">
                <a:solidFill>
                  <a:srgbClr val="FFFFFF"/>
                </a:solidFill>
                <a:effectLst/>
              </a:rPr>
              <a:t>. </a:t>
            </a:r>
          </a:p>
          <a:p>
            <a:pPr marR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br>
              <a:rPr lang="en-US" dirty="0">
                <a:solidFill>
                  <a:srgbClr val="FFFFFF"/>
                </a:solidFill>
                <a:effectLst/>
              </a:rPr>
            </a:br>
            <a:r>
              <a:rPr lang="en-US" dirty="0">
                <a:solidFill>
                  <a:srgbClr val="FFFFFF"/>
                </a:solidFill>
                <a:effectLst/>
              </a:rPr>
              <a:t>Lo </a:t>
            </a:r>
            <a:r>
              <a:rPr lang="en-US" dirty="0" err="1">
                <a:solidFill>
                  <a:srgbClr val="FFFFFF"/>
                </a:solidFill>
                <a:effectLst/>
              </a:rPr>
              <a:t>más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</a:rPr>
              <a:t>importante</a:t>
            </a:r>
            <a:r>
              <a:rPr lang="en-US" dirty="0">
                <a:solidFill>
                  <a:srgbClr val="FFFFFF"/>
                </a:solidFill>
                <a:effectLst/>
              </a:rPr>
              <a:t> a </a:t>
            </a:r>
            <a:r>
              <a:rPr lang="en-US" dirty="0" err="1">
                <a:solidFill>
                  <a:srgbClr val="FFFFFF"/>
                </a:solidFill>
                <a:effectLst/>
              </a:rPr>
              <a:t>medir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</a:rPr>
              <a:t>en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 err="1">
                <a:solidFill>
                  <a:srgbClr val="FFFFFF"/>
                </a:solidFill>
                <a:effectLst/>
              </a:rPr>
              <a:t>el</a:t>
            </a:r>
            <a:r>
              <a:rPr lang="en-US" dirty="0">
                <a:solidFill>
                  <a:srgbClr val="FFFFFF"/>
                </a:solidFill>
                <a:effectLst/>
              </a:rPr>
              <a:t> sector </a:t>
            </a:r>
            <a:r>
              <a:rPr lang="en-US" dirty="0" err="1">
                <a:solidFill>
                  <a:srgbClr val="FFFFFF"/>
                </a:solidFill>
                <a:effectLst/>
              </a:rPr>
              <a:t>financiero</a:t>
            </a:r>
            <a:r>
              <a:rPr lang="en-US" dirty="0">
                <a:solidFill>
                  <a:srgbClr val="FFFFFF"/>
                </a:solidFill>
                <a:effectLst/>
              </a:rPr>
              <a:t>:</a:t>
            </a:r>
          </a:p>
          <a:p>
            <a:pPr marL="342900" marR="0" lvl="0" indent="-22860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effectLst/>
              </a:rPr>
              <a:t>Capital</a:t>
            </a:r>
          </a:p>
          <a:p>
            <a:pPr marL="342900" marR="0" lvl="0" indent="-22860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effectLst/>
              </a:rPr>
              <a:t>Rentabilidad</a:t>
            </a:r>
            <a:endParaRPr lang="en-US" dirty="0">
              <a:solidFill>
                <a:srgbClr val="FFFFFF"/>
              </a:solidFill>
              <a:effectLst/>
            </a:endParaRPr>
          </a:p>
          <a:p>
            <a:pPr marL="342900" marR="0" lvl="0" indent="-22860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effectLst/>
              </a:rPr>
              <a:t>Liquidez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</a:p>
        </p:txBody>
      </p:sp>
      <p:pic>
        <p:nvPicPr>
          <p:cNvPr id="7" name="Imagen 11" descr="Una persona sonriendo&#10;&#10;Descripción generada automáticamente">
            <a:extLst>
              <a:ext uri="{FF2B5EF4-FFF2-40B4-BE49-F238E27FC236}">
                <a16:creationId xmlns:a16="http://schemas.microsoft.com/office/drawing/2014/main" id="{1B67534D-5C91-45C9-8929-77D854ADD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402" y="5172702"/>
            <a:ext cx="1057485" cy="1270560"/>
          </a:xfrm>
          <a:prstGeom prst="rect">
            <a:avLst/>
          </a:prstGeom>
        </p:spPr>
      </p:pic>
      <p:sp>
        <p:nvSpPr>
          <p:cNvPr id="8" name="CuadroTexto 17">
            <a:extLst>
              <a:ext uri="{FF2B5EF4-FFF2-40B4-BE49-F238E27FC236}">
                <a16:creationId xmlns:a16="http://schemas.microsoft.com/office/drawing/2014/main" id="{32F635F0-C730-4244-8092-43731BE5D868}"/>
              </a:ext>
            </a:extLst>
          </p:cNvPr>
          <p:cNvSpPr txBox="1"/>
          <p:nvPr/>
        </p:nvSpPr>
        <p:spPr>
          <a:xfrm>
            <a:off x="10235116" y="6242153"/>
            <a:ext cx="22728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dirty="0">
                <a:latin typeface="Calibri"/>
                <a:cs typeface="Segoe UI"/>
              </a:rPr>
              <a:t>​</a:t>
            </a:r>
          </a:p>
          <a:p>
            <a:r>
              <a:rPr lang="es-ES" sz="1400" b="1" dirty="0">
                <a:latin typeface="Calibri"/>
                <a:cs typeface="Segoe UI"/>
              </a:rPr>
              <a:t> José Suarez-12143112</a:t>
            </a:r>
          </a:p>
        </p:txBody>
      </p:sp>
    </p:spTree>
    <p:extLst>
      <p:ext uri="{BB962C8B-B14F-4D97-AF65-F5344CB8AC3E}">
        <p14:creationId xmlns:p14="http://schemas.microsoft.com/office/powerpoint/2010/main" val="27461066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B45D-F873-4AAF-AF0B-9D910353E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4496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effectLst/>
                <a:latin typeface="+mj-lt"/>
                <a:cs typeface="+mj-cs"/>
              </a:rPr>
              <a:t>CICLO DE SUPERVISIÓN </a:t>
            </a:r>
            <a:br>
              <a:rPr lang="en-US" b="1">
                <a:effectLst/>
                <a:latin typeface="+mj-lt"/>
                <a:cs typeface="+mj-cs"/>
              </a:rPr>
            </a:br>
            <a:endParaRPr lang="en-US">
              <a:latin typeface="+mj-lt"/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9AAF83-9E22-253C-2C73-F3A1C8C82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70" r="43970" b="-1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BD9DABC0-6565-9D01-9257-641D9E3792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7574783"/>
              </p:ext>
            </p:extLst>
          </p:nvPr>
        </p:nvGraphicFramePr>
        <p:xfrm>
          <a:off x="470517" y="1802167"/>
          <a:ext cx="6622179" cy="4379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n 11" descr="Una persona sonriendo&#10;&#10;Descripción generada automáticamente">
            <a:extLst>
              <a:ext uri="{FF2B5EF4-FFF2-40B4-BE49-F238E27FC236}">
                <a16:creationId xmlns:a16="http://schemas.microsoft.com/office/drawing/2014/main" id="{64887E18-798B-460B-A1F4-49E321B117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3998" y="5172702"/>
            <a:ext cx="1057485" cy="1270560"/>
          </a:xfrm>
          <a:prstGeom prst="rect">
            <a:avLst/>
          </a:prstGeom>
        </p:spPr>
      </p:pic>
      <p:sp>
        <p:nvSpPr>
          <p:cNvPr id="8" name="CuadroTexto 17">
            <a:extLst>
              <a:ext uri="{FF2B5EF4-FFF2-40B4-BE49-F238E27FC236}">
                <a16:creationId xmlns:a16="http://schemas.microsoft.com/office/drawing/2014/main" id="{B8F4B132-AC2F-4580-B01A-7B7F0C201A17}"/>
              </a:ext>
            </a:extLst>
          </p:cNvPr>
          <p:cNvSpPr txBox="1"/>
          <p:nvPr/>
        </p:nvSpPr>
        <p:spPr>
          <a:xfrm>
            <a:off x="10119712" y="6242153"/>
            <a:ext cx="22728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dirty="0">
                <a:latin typeface="Calibri"/>
                <a:cs typeface="Segoe UI"/>
              </a:rPr>
              <a:t>​</a:t>
            </a:r>
          </a:p>
          <a:p>
            <a:r>
              <a:rPr lang="es-ES" sz="1400" b="1" dirty="0">
                <a:latin typeface="Calibri"/>
                <a:cs typeface="Segoe UI"/>
              </a:rPr>
              <a:t> José Suarez-12143112</a:t>
            </a:r>
          </a:p>
        </p:txBody>
      </p:sp>
    </p:spTree>
    <p:extLst>
      <p:ext uri="{BB962C8B-B14F-4D97-AF65-F5344CB8AC3E}">
        <p14:creationId xmlns:p14="http://schemas.microsoft.com/office/powerpoint/2010/main" val="474598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9EA95B6-474F-45AC-818B-C16DDA5A4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BD8C85-3E1B-430D-B450-1C103B9E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1" y="1751605"/>
            <a:ext cx="2705100" cy="335479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1B1D5-676C-4CD5-88CF-0F44A10F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206" y="2097290"/>
            <a:ext cx="2032863" cy="26634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b="1" kern="1200">
                <a:solidFill>
                  <a:schemeClr val="bg1">
                    <a:alpha val="60000"/>
                  </a:schemeClr>
                </a:solidFill>
                <a:effectLst/>
                <a:latin typeface="+mj-lt"/>
                <a:ea typeface="+mj-ea"/>
                <a:cs typeface="+mj-cs"/>
              </a:rPr>
              <a:t>CONCLUSIONES</a:t>
            </a:r>
            <a:endParaRPr lang="en-US" sz="2200" kern="1200">
              <a:solidFill>
                <a:schemeClr val="bg1">
                  <a:alpha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E22830-D1DB-4DDE-9CC9-1F1A16F5C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8300" y="0"/>
            <a:ext cx="6743700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A5945-3D5C-4281-9E88-73CED58E189D}"/>
              </a:ext>
            </a:extLst>
          </p:cNvPr>
          <p:cNvSpPr txBox="1"/>
          <p:nvPr/>
        </p:nvSpPr>
        <p:spPr>
          <a:xfrm>
            <a:off x="5820049" y="1161352"/>
            <a:ext cx="5106757" cy="5179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 marR="0" lv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  <a:effectLst/>
              </a:rPr>
              <a:t>Los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procesos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monitoreo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financieros</a:t>
            </a:r>
            <a:r>
              <a:rPr lang="en-US" sz="1400" dirty="0">
                <a:solidFill>
                  <a:schemeClr val="bg1"/>
                </a:solidFill>
                <a:effectLst/>
              </a:rPr>
              <a:t> son de vital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importancia</a:t>
            </a:r>
            <a:r>
              <a:rPr lang="en-US" sz="1400" dirty="0">
                <a:solidFill>
                  <a:schemeClr val="bg1"/>
                </a:solidFill>
                <a:effectLst/>
              </a:rPr>
              <a:t> para las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empresas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ya</a:t>
            </a:r>
            <a:r>
              <a:rPr lang="en-US" sz="1400" dirty="0">
                <a:solidFill>
                  <a:schemeClr val="bg1"/>
                </a:solidFill>
                <a:effectLst/>
              </a:rPr>
              <a:t> que les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permiten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tener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una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visión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más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amplia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los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/>
                </a:solidFill>
                <a:effectLst/>
              </a:rPr>
              <a:t> 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los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cuales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están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expuestas</a:t>
            </a:r>
            <a:r>
              <a:rPr lang="en-US" sz="1400" dirty="0">
                <a:solidFill>
                  <a:schemeClr val="bg1"/>
                </a:solidFill>
                <a:effectLst/>
              </a:rPr>
              <a:t> y les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proporcionan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herramientas</a:t>
            </a:r>
            <a:r>
              <a:rPr lang="en-US" sz="1400" dirty="0">
                <a:solidFill>
                  <a:schemeClr val="bg1"/>
                </a:solidFill>
                <a:effectLst/>
              </a:rPr>
              <a:t> para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una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adecuada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gestión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 y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prevención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estos</a:t>
            </a:r>
            <a:r>
              <a:rPr lang="en-US" sz="1400" dirty="0">
                <a:solidFill>
                  <a:schemeClr val="bg1"/>
                </a:solidFill>
                <a:effectLst/>
              </a:rPr>
              <a:t>.</a:t>
            </a:r>
            <a:br>
              <a:rPr lang="en-US" sz="1400" dirty="0">
                <a:solidFill>
                  <a:schemeClr val="bg1"/>
                </a:solidFill>
                <a:effectLst/>
              </a:rPr>
            </a:br>
            <a:endParaRPr lang="en-US" sz="1400" dirty="0">
              <a:solidFill>
                <a:schemeClr val="bg1"/>
              </a:solidFill>
              <a:effectLst/>
            </a:endParaRPr>
          </a:p>
          <a:p>
            <a:pPr marL="114300" marR="0" lv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  <a:effectLst/>
              </a:rPr>
              <a:t>Las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organizaciones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están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constantemente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expuestas</a:t>
            </a:r>
            <a:r>
              <a:rPr lang="en-US" sz="1400" dirty="0">
                <a:solidFill>
                  <a:schemeClr val="bg1"/>
                </a:solidFill>
                <a:effectLst/>
              </a:rPr>
              <a:t> 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distintos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tipos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financieros</a:t>
            </a:r>
            <a:r>
              <a:rPr lang="en-US" sz="1400" dirty="0">
                <a:solidFill>
                  <a:schemeClr val="bg1"/>
                </a:solidFill>
                <a:effectLst/>
              </a:rPr>
              <a:t>, tanto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internos</a:t>
            </a:r>
            <a:r>
              <a:rPr lang="en-US" sz="1400" dirty="0">
                <a:solidFill>
                  <a:schemeClr val="bg1"/>
                </a:solidFill>
                <a:effectLst/>
              </a:rPr>
              <a:t>, que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dependen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las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decisiones</a:t>
            </a:r>
            <a:r>
              <a:rPr lang="en-US" sz="1400" dirty="0">
                <a:solidFill>
                  <a:schemeClr val="bg1"/>
                </a:solidFill>
                <a:effectLst/>
              </a:rPr>
              <a:t> y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operaciones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llevadas</a:t>
            </a:r>
            <a:r>
              <a:rPr lang="en-US" sz="1400" dirty="0">
                <a:solidFill>
                  <a:schemeClr val="bg1"/>
                </a:solidFill>
                <a:effectLst/>
              </a:rPr>
              <a:t> 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cabo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dentro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organización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,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como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externos</a:t>
            </a:r>
            <a:r>
              <a:rPr lang="en-US" sz="1400" dirty="0">
                <a:solidFill>
                  <a:schemeClr val="bg1"/>
                </a:solidFill>
                <a:effectLst/>
              </a:rPr>
              <a:t>,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los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cuales</a:t>
            </a:r>
            <a:r>
              <a:rPr lang="en-US" sz="1400" dirty="0">
                <a:solidFill>
                  <a:schemeClr val="bg1"/>
                </a:solidFill>
                <a:effectLst/>
              </a:rPr>
              <a:t> son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ocasionados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por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factores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ajenos</a:t>
            </a:r>
            <a:r>
              <a:rPr lang="en-US" sz="1400" dirty="0">
                <a:solidFill>
                  <a:schemeClr val="bg1"/>
                </a:solidFill>
                <a:effectLst/>
              </a:rPr>
              <a:t> a 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empresa</a:t>
            </a:r>
            <a:r>
              <a:rPr lang="en-US" sz="1400" dirty="0">
                <a:solidFill>
                  <a:schemeClr val="bg1"/>
                </a:solidFill>
                <a:effectLst/>
              </a:rPr>
              <a:t>.</a:t>
            </a:r>
            <a:br>
              <a:rPr lang="en-US" sz="1400" dirty="0">
                <a:solidFill>
                  <a:schemeClr val="bg1"/>
                </a:solidFill>
                <a:effectLst/>
              </a:rPr>
            </a:br>
            <a:endParaRPr lang="en-US" sz="1400" dirty="0">
              <a:solidFill>
                <a:schemeClr val="bg1"/>
              </a:solidFill>
              <a:effectLst/>
            </a:endParaRPr>
          </a:p>
          <a:p>
            <a:pPr marL="114300" marR="0" lv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/>
                </a:solidFill>
                <a:effectLst/>
              </a:rPr>
              <a:t>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matriz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/>
                </a:solidFill>
                <a:effectLst/>
              </a:rPr>
              <a:t> es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una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las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múltiples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herramientas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utilizadas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el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proceso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gestión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/>
                </a:solidFill>
                <a:effectLst/>
              </a:rPr>
              <a:t>, 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cual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nos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ayuda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en</a:t>
            </a:r>
            <a:r>
              <a:rPr lang="en-US" sz="1400" dirty="0">
                <a:solidFill>
                  <a:schemeClr val="bg1"/>
                </a:solidFill>
                <a:effectLst/>
              </a:rPr>
              <a:t> 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identificación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 y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seguimiento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/>
                </a:solidFill>
                <a:effectLst/>
              </a:rPr>
              <a:t> 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los</a:t>
            </a:r>
            <a:r>
              <a:rPr lang="en-US" sz="1400" dirty="0">
                <a:solidFill>
                  <a:schemeClr val="bg1"/>
                </a:solidFill>
                <a:effectLst/>
              </a:rPr>
              <a:t> que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está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expuesta</a:t>
            </a:r>
            <a:r>
              <a:rPr lang="en-US" sz="1400" dirty="0">
                <a:solidFill>
                  <a:schemeClr val="bg1"/>
                </a:solidFill>
                <a:effectLst/>
              </a:rPr>
              <a:t> 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organización</a:t>
            </a:r>
            <a:r>
              <a:rPr lang="en-US" sz="1400" dirty="0">
                <a:solidFill>
                  <a:schemeClr val="bg1"/>
                </a:solidFill>
                <a:effectLst/>
              </a:rPr>
              <a:t>, y con 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cual</a:t>
            </a:r>
            <a:r>
              <a:rPr lang="en-US" sz="1400" dirty="0">
                <a:solidFill>
                  <a:schemeClr val="bg1"/>
                </a:solidFill>
                <a:effectLst/>
              </a:rPr>
              <a:t> se da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seguimiento</a:t>
            </a:r>
            <a:r>
              <a:rPr lang="en-US" sz="1400" dirty="0">
                <a:solidFill>
                  <a:schemeClr val="bg1"/>
                </a:solidFill>
                <a:effectLst/>
              </a:rPr>
              <a:t> y se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mide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el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impacto</a:t>
            </a:r>
            <a:r>
              <a:rPr lang="en-US" sz="1400" dirty="0">
                <a:solidFill>
                  <a:schemeClr val="bg1"/>
                </a:solidFill>
                <a:effectLst/>
              </a:rPr>
              <a:t> que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estos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pueden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ocasionar</a:t>
            </a:r>
            <a:r>
              <a:rPr lang="en-US" sz="1400" dirty="0">
                <a:solidFill>
                  <a:schemeClr val="bg1"/>
                </a:solidFill>
                <a:effectLst/>
              </a:rPr>
              <a:t>,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así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como</a:t>
            </a:r>
            <a:r>
              <a:rPr lang="en-US" sz="1400" dirty="0">
                <a:solidFill>
                  <a:schemeClr val="bg1"/>
                </a:solidFill>
                <a:effectLst/>
              </a:rPr>
              <a:t> las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consecuencias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que se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materialicen</a:t>
            </a:r>
            <a:r>
              <a:rPr lang="en-US" sz="1400" dirty="0">
                <a:solidFill>
                  <a:schemeClr val="bg1"/>
                </a:solidFill>
                <a:effectLst/>
              </a:rPr>
              <a:t>.</a:t>
            </a:r>
            <a:br>
              <a:rPr lang="en-US" sz="1400" dirty="0">
                <a:solidFill>
                  <a:schemeClr val="bg1"/>
                </a:solidFill>
                <a:effectLst/>
              </a:rPr>
            </a:br>
            <a:endParaRPr lang="en-US" sz="1400" dirty="0">
              <a:solidFill>
                <a:schemeClr val="bg1"/>
              </a:solidFill>
              <a:effectLst/>
            </a:endParaRPr>
          </a:p>
          <a:p>
            <a:pPr marL="114300" marR="0" lvl="0" algn="just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chemeClr val="bg1"/>
                </a:solidFill>
                <a:effectLst/>
              </a:rPr>
              <a:t>El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monitoreo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/>
                </a:solidFill>
                <a:effectLst/>
              </a:rPr>
              <a:t> se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realiza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principalmente</a:t>
            </a:r>
            <a:r>
              <a:rPr lang="en-US" sz="1400" dirty="0">
                <a:solidFill>
                  <a:schemeClr val="bg1"/>
                </a:solidFill>
                <a:effectLst/>
              </a:rPr>
              <a:t> para 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proteccion</a:t>
            </a:r>
            <a:r>
              <a:rPr lang="en-US" sz="1400" dirty="0">
                <a:solidFill>
                  <a:schemeClr val="bg1"/>
                </a:solidFill>
                <a:effectLst/>
              </a:rPr>
              <a:t> del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publico</a:t>
            </a:r>
            <a:r>
              <a:rPr lang="en-US" sz="1400" dirty="0">
                <a:solidFill>
                  <a:schemeClr val="bg1"/>
                </a:solidFill>
                <a:effectLst/>
              </a:rPr>
              <a:t>, para que se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pueda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realizar</a:t>
            </a:r>
            <a:r>
              <a:rPr lang="en-US" sz="1400" dirty="0">
                <a:solidFill>
                  <a:schemeClr val="bg1"/>
                </a:solidFill>
                <a:effectLst/>
              </a:rPr>
              <a:t> un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buen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monitoreo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/>
                </a:solidFill>
                <a:effectLst/>
              </a:rPr>
              <a:t>, es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importante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estar</a:t>
            </a:r>
            <a:r>
              <a:rPr lang="en-US" sz="1400" dirty="0">
                <a:solidFill>
                  <a:schemeClr val="bg1"/>
                </a:solidFill>
                <a:effectLst/>
              </a:rPr>
              <a:t> al tanto de las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actividades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significativas</a:t>
            </a:r>
            <a:r>
              <a:rPr lang="en-US" sz="1400" dirty="0">
                <a:solidFill>
                  <a:schemeClr val="bg1"/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cada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institucion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supervisada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ya</a:t>
            </a:r>
            <a:r>
              <a:rPr lang="en-US" sz="1400" dirty="0">
                <a:solidFill>
                  <a:schemeClr val="bg1"/>
                </a:solidFill>
                <a:effectLst/>
              </a:rPr>
              <a:t> que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estas</a:t>
            </a:r>
            <a:r>
              <a:rPr lang="en-US" sz="1400" dirty="0">
                <a:solidFill>
                  <a:schemeClr val="bg1"/>
                </a:solidFill>
                <a:effectLst/>
              </a:rPr>
              <a:t> son las que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hacen</a:t>
            </a:r>
            <a:r>
              <a:rPr lang="en-US" sz="1400" dirty="0">
                <a:solidFill>
                  <a:schemeClr val="bg1"/>
                </a:solidFill>
                <a:effectLst/>
              </a:rPr>
              <a:t> que la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empresa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siga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su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curso</a:t>
            </a:r>
            <a:r>
              <a:rPr lang="en-US" sz="1400" dirty="0">
                <a:solidFill>
                  <a:schemeClr val="bg1"/>
                </a:solidFill>
                <a:effectLst/>
              </a:rPr>
              <a:t> sin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perder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su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liquidez</a:t>
            </a:r>
            <a:r>
              <a:rPr lang="en-US" sz="1400" dirty="0">
                <a:solidFill>
                  <a:schemeClr val="bg1"/>
                </a:solidFill>
                <a:effectLst/>
              </a:rPr>
              <a:t> o 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rentabilidad</a:t>
            </a:r>
            <a:r>
              <a:rPr lang="en-US" sz="1400" dirty="0">
                <a:solidFill>
                  <a:schemeClr val="bg1"/>
                </a:solidFill>
                <a:effectLst/>
              </a:rPr>
              <a:t>.</a:t>
            </a:r>
          </a:p>
        </p:txBody>
      </p:sp>
      <p:pic>
        <p:nvPicPr>
          <p:cNvPr id="7" name="Imagen 9" descr="Cara de un hombre sonriendo&#10;&#10;Descripción generada automáticamente">
            <a:extLst>
              <a:ext uri="{FF2B5EF4-FFF2-40B4-BE49-F238E27FC236}">
                <a16:creationId xmlns:a16="http://schemas.microsoft.com/office/drawing/2014/main" id="{3E948394-E4C0-4F24-9F18-7058C04AF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05" y="4948738"/>
            <a:ext cx="998127" cy="1232133"/>
          </a:xfrm>
          <a:prstGeom prst="rect">
            <a:avLst/>
          </a:prstGeom>
        </p:spPr>
      </p:pic>
      <p:sp>
        <p:nvSpPr>
          <p:cNvPr id="8" name="CuadroTexto 15">
            <a:extLst>
              <a:ext uri="{FF2B5EF4-FFF2-40B4-BE49-F238E27FC236}">
                <a16:creationId xmlns:a16="http://schemas.microsoft.com/office/drawing/2014/main" id="{0111DFBC-9F06-41BD-A342-FD504C6BCCD4}"/>
              </a:ext>
            </a:extLst>
          </p:cNvPr>
          <p:cNvSpPr txBox="1"/>
          <p:nvPr/>
        </p:nvSpPr>
        <p:spPr>
          <a:xfrm>
            <a:off x="39466" y="6340905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Calibri"/>
              </a:rPr>
              <a:t>Aaron Godoy - 12143054</a:t>
            </a:r>
            <a:endParaRPr lang="es-E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7363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0AC00B-3680-4E5F-A539-5F8062FD0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l="10677" r="10677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8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9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06655-82DB-6E49-9BA6-CD50C0206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97" y="355829"/>
            <a:ext cx="6235319" cy="6131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solidFill>
                  <a:schemeClr val="tx1"/>
                </a:solidFill>
              </a:rPr>
              <a:t>Integrantes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A70DB59-5FF0-4F59-BFF7-E541EB82C6AA}"/>
              </a:ext>
            </a:extLst>
          </p:cNvPr>
          <p:cNvSpPr txBox="1"/>
          <p:nvPr/>
        </p:nvSpPr>
        <p:spPr>
          <a:xfrm>
            <a:off x="804672" y="2022601"/>
            <a:ext cx="3941499" cy="41543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sp>
        <p:nvSpPr>
          <p:cNvPr id="23" name="Rectangle 35">
            <a:extLst>
              <a:ext uri="{FF2B5EF4-FFF2-40B4-BE49-F238E27FC236}">
                <a16:creationId xmlns:a16="http://schemas.microsoft.com/office/drawing/2014/main" id="{295130AA-C8D0-4654-8926-CA9B6E676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" name="Rectangle 41">
            <a:extLst>
              <a:ext uri="{FF2B5EF4-FFF2-40B4-BE49-F238E27FC236}">
                <a16:creationId xmlns:a16="http://schemas.microsoft.com/office/drawing/2014/main" id="{07DA5D4D-3B2E-4D31-ADE3-35CDF6E37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43">
            <a:extLst>
              <a:ext uri="{FF2B5EF4-FFF2-40B4-BE49-F238E27FC236}">
                <a16:creationId xmlns:a16="http://schemas.microsoft.com/office/drawing/2014/main" id="{C12FB914-5CFD-488A-997F-8264A4C31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HN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HN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" name="Imagen 8" descr="La cara de una persona&#10;&#10;Descripción generada automáticamente">
            <a:extLst>
              <a:ext uri="{FF2B5EF4-FFF2-40B4-BE49-F238E27FC236}">
                <a16:creationId xmlns:a16="http://schemas.microsoft.com/office/drawing/2014/main" id="{F1004AFB-D89B-4322-B99A-CBC690C1D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86" y="3175198"/>
            <a:ext cx="1175860" cy="1349477"/>
          </a:xfrm>
          <a:prstGeom prst="rect">
            <a:avLst/>
          </a:prstGeom>
        </p:spPr>
      </p:pic>
      <p:sp>
        <p:nvSpPr>
          <p:cNvPr id="93" name="CuadroTexto 14">
            <a:extLst>
              <a:ext uri="{FF2B5EF4-FFF2-40B4-BE49-F238E27FC236}">
                <a16:creationId xmlns:a16="http://schemas.microsoft.com/office/drawing/2014/main" id="{67A44D1D-D239-44C6-913A-86FF6EE0140B}"/>
              </a:ext>
            </a:extLst>
          </p:cNvPr>
          <p:cNvSpPr txBox="1"/>
          <p:nvPr/>
        </p:nvSpPr>
        <p:spPr>
          <a:xfrm>
            <a:off x="399982" y="4553780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latin typeface="Calibri"/>
              </a:rPr>
              <a:t>Helen Ponce - 12143114</a:t>
            </a:r>
            <a:endParaRPr lang="es-ES" sz="1400" dirty="0"/>
          </a:p>
        </p:txBody>
      </p:sp>
      <p:pic>
        <p:nvPicPr>
          <p:cNvPr id="94" name="Imagen 9" descr="Cara de un hombre sonriendo&#10;&#10;Descripción generada automáticamente">
            <a:extLst>
              <a:ext uri="{FF2B5EF4-FFF2-40B4-BE49-F238E27FC236}">
                <a16:creationId xmlns:a16="http://schemas.microsoft.com/office/drawing/2014/main" id="{151D9F06-83BA-4CEE-81A7-AA1B0A96F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763" y="1271874"/>
            <a:ext cx="998127" cy="1232133"/>
          </a:xfrm>
          <a:prstGeom prst="rect">
            <a:avLst/>
          </a:prstGeom>
        </p:spPr>
      </p:pic>
      <p:sp>
        <p:nvSpPr>
          <p:cNvPr id="95" name="CuadroTexto 15">
            <a:extLst>
              <a:ext uri="{FF2B5EF4-FFF2-40B4-BE49-F238E27FC236}">
                <a16:creationId xmlns:a16="http://schemas.microsoft.com/office/drawing/2014/main" id="{5899261F-6DAB-4619-91EC-5500C35263DA}"/>
              </a:ext>
            </a:extLst>
          </p:cNvPr>
          <p:cNvSpPr txBox="1"/>
          <p:nvPr/>
        </p:nvSpPr>
        <p:spPr>
          <a:xfrm>
            <a:off x="2639024" y="2664041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latin typeface="Calibri"/>
              </a:rPr>
              <a:t>Aaron Godoy - 12143054</a:t>
            </a:r>
            <a:endParaRPr lang="es-ES" sz="1400" dirty="0"/>
          </a:p>
        </p:txBody>
      </p:sp>
      <p:sp>
        <p:nvSpPr>
          <p:cNvPr id="96" name="CuadroTexto 12">
            <a:extLst>
              <a:ext uri="{FF2B5EF4-FFF2-40B4-BE49-F238E27FC236}">
                <a16:creationId xmlns:a16="http://schemas.microsoft.com/office/drawing/2014/main" id="{341BA012-01CD-4091-98B8-28B89BE6EC8F}"/>
              </a:ext>
            </a:extLst>
          </p:cNvPr>
          <p:cNvSpPr txBox="1"/>
          <p:nvPr/>
        </p:nvSpPr>
        <p:spPr>
          <a:xfrm>
            <a:off x="293852" y="2444545"/>
            <a:ext cx="26227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dirty="0">
                <a:latin typeface="Calibri"/>
                <a:cs typeface="Segoe UI"/>
              </a:rPr>
              <a:t>​</a:t>
            </a:r>
          </a:p>
          <a:p>
            <a:r>
              <a:rPr lang="es-ES" sz="1400" b="1" dirty="0">
                <a:latin typeface="Calibri"/>
                <a:cs typeface="Segoe UI"/>
              </a:rPr>
              <a:t>Fernando Quiroz - 12143055</a:t>
            </a:r>
          </a:p>
        </p:txBody>
      </p:sp>
      <p:pic>
        <p:nvPicPr>
          <p:cNvPr id="97" name="Imagen 14" descr="Foto montaje de la cara de un hombre con traje y corbata&#10;&#10;Descripción generada automáticamente">
            <a:extLst>
              <a:ext uri="{FF2B5EF4-FFF2-40B4-BE49-F238E27FC236}">
                <a16:creationId xmlns:a16="http://schemas.microsoft.com/office/drawing/2014/main" id="{047736B5-AA8A-4F4C-BC7B-ADC8B5182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90" y="1278887"/>
            <a:ext cx="1278452" cy="1278452"/>
          </a:xfrm>
          <a:prstGeom prst="rect">
            <a:avLst/>
          </a:prstGeom>
        </p:spPr>
      </p:pic>
      <p:pic>
        <p:nvPicPr>
          <p:cNvPr id="98" name="Imagen 11" descr="Una persona sonriendo&#10;&#10;Descripción generada automáticamente">
            <a:extLst>
              <a:ext uri="{FF2B5EF4-FFF2-40B4-BE49-F238E27FC236}">
                <a16:creationId xmlns:a16="http://schemas.microsoft.com/office/drawing/2014/main" id="{7D8458C9-265D-40BE-94A2-D0D3870AC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421" y="3314390"/>
            <a:ext cx="1057485" cy="1270560"/>
          </a:xfrm>
          <a:prstGeom prst="rect">
            <a:avLst/>
          </a:prstGeom>
        </p:spPr>
      </p:pic>
      <p:sp>
        <p:nvSpPr>
          <p:cNvPr id="99" name="CuadroTexto 17">
            <a:extLst>
              <a:ext uri="{FF2B5EF4-FFF2-40B4-BE49-F238E27FC236}">
                <a16:creationId xmlns:a16="http://schemas.microsoft.com/office/drawing/2014/main" id="{9F4ED279-7ACA-4D8E-88D9-B0C1319AF738}"/>
              </a:ext>
            </a:extLst>
          </p:cNvPr>
          <p:cNvSpPr txBox="1"/>
          <p:nvPr/>
        </p:nvSpPr>
        <p:spPr>
          <a:xfrm>
            <a:off x="2461955" y="4394101"/>
            <a:ext cx="22728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dirty="0">
                <a:latin typeface="Calibri"/>
                <a:cs typeface="Segoe UI"/>
              </a:rPr>
              <a:t>​</a:t>
            </a:r>
          </a:p>
          <a:p>
            <a:r>
              <a:rPr lang="es-ES" sz="1400" b="1" dirty="0">
                <a:latin typeface="Calibri"/>
                <a:cs typeface="Segoe UI"/>
              </a:rPr>
              <a:t> José Suarez-12143112</a:t>
            </a:r>
          </a:p>
        </p:txBody>
      </p:sp>
      <p:sp>
        <p:nvSpPr>
          <p:cNvPr id="20" name="CuadroTexto 16">
            <a:extLst>
              <a:ext uri="{FF2B5EF4-FFF2-40B4-BE49-F238E27FC236}">
                <a16:creationId xmlns:a16="http://schemas.microsoft.com/office/drawing/2014/main" id="{737F788F-E026-4673-8BCD-EA54100BB234}"/>
              </a:ext>
            </a:extLst>
          </p:cNvPr>
          <p:cNvSpPr txBox="1"/>
          <p:nvPr/>
        </p:nvSpPr>
        <p:spPr>
          <a:xfrm>
            <a:off x="809240" y="6461088"/>
            <a:ext cx="22728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latin typeface="Calibri"/>
                <a:cs typeface="Segoe UI"/>
              </a:rPr>
              <a:t>Carlo Menjivar-21053124</a:t>
            </a:r>
            <a:r>
              <a:rPr lang="es-ES" sz="1400" dirty="0">
                <a:latin typeface="Calibri"/>
                <a:cs typeface="Segoe UI"/>
              </a:rPr>
              <a:t>​</a:t>
            </a:r>
          </a:p>
          <a:p>
            <a:r>
              <a:rPr lang="es-ES" sz="1400" dirty="0">
                <a:latin typeface="Calibri"/>
                <a:cs typeface="Segoe UI"/>
              </a:rPr>
              <a:t>​</a:t>
            </a:r>
          </a:p>
        </p:txBody>
      </p:sp>
      <p:pic>
        <p:nvPicPr>
          <p:cNvPr id="21" name="Imagen 2" descr="La cara de un hombre con lentes&#10;&#10;Descripción generada automáticamente">
            <a:extLst>
              <a:ext uri="{FF2B5EF4-FFF2-40B4-BE49-F238E27FC236}">
                <a16:creationId xmlns:a16="http://schemas.microsoft.com/office/drawing/2014/main" id="{92514C20-0768-47AF-9E56-73F48D6EB7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-302" b="14823"/>
          <a:stretch/>
        </p:blipFill>
        <p:spPr>
          <a:xfrm>
            <a:off x="1362603" y="5063199"/>
            <a:ext cx="1099352" cy="136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6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5C00F-696E-4BD1-ABBD-4C2A5B5E9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RECOMENDACIONES</a:t>
            </a:r>
            <a:br>
              <a:rPr lang="en-US" sz="4000" b="1" kern="120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09AFE8-9934-40C0-A058-4008A3B19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160" y="1498600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3588ED6-49C5-4EAF-BBCE-DB6B4184D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149B80A-4A62-4495-AE87-F32755EBD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38C3DC5-5887-49A9-AABB-A9772488F2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BD695E1-00AC-49AE-93BF-22000734A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721D808-B8BC-4568-A927-12BC276FBF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B2886F6-DE07-47C7-840F-22CD86C0D1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" name="Graphic 7" descr="Laptop Secure">
            <a:extLst>
              <a:ext uri="{FF2B5EF4-FFF2-40B4-BE49-F238E27FC236}">
                <a16:creationId xmlns:a16="http://schemas.microsoft.com/office/drawing/2014/main" id="{D5941EAF-F9F4-59DB-C37B-CA07EFA50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5973" y="2008057"/>
            <a:ext cx="3063347" cy="3063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4FDC39-A57E-48B5-859D-5D8B3EE13212}"/>
              </a:ext>
            </a:extLst>
          </p:cNvPr>
          <p:cNvSpPr txBox="1"/>
          <p:nvPr/>
        </p:nvSpPr>
        <p:spPr>
          <a:xfrm>
            <a:off x="6720396" y="2547891"/>
            <a:ext cx="5051394" cy="3052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14300" marR="0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Las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empresas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(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sean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estas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grandes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o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pequeñas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)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deben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implementar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un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proceso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monitoreo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desde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el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inicio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de sus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operaciones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por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medio de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herramientas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seguimiento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para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mitigar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el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impacto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económico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que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estos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puedan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ocasionar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.</a:t>
            </a:r>
            <a:b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</a:br>
            <a:endParaRPr lang="en-US" sz="1400" dirty="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 marL="114300" marR="0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Al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momento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tomar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decisiones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financieras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,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los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administradores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deben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saber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identificar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cuáles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son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los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diversos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a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los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que se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expone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la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empresa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desarrollando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proceso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eficaz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para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medir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,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evaluar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,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prevenir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y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monitorear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los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, y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así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evitar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pérdidas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financieras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.</a:t>
            </a:r>
            <a:b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</a:br>
            <a:endParaRPr lang="en-US" sz="1400" dirty="0">
              <a:solidFill>
                <a:schemeClr val="bg1">
                  <a:alpha val="80000"/>
                </a:schemeClr>
              </a:solidFill>
              <a:effectLst/>
            </a:endParaRPr>
          </a:p>
          <a:p>
            <a:pPr marL="114300" marR="0" lv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Cuando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se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comienza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el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monitoreo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riesgos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, se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debe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tener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en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claro que es lo que se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va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a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analizar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en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esa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supervision, a la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vez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hacerla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desde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el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momento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en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que se mire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alguna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irregularidad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en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los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activos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liquidos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u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obligaciones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financieras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dicha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empresa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para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tener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en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claro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el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tipo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de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monitoreo</a:t>
            </a:r>
            <a:r>
              <a:rPr lang="en-US" sz="1400" dirty="0">
                <a:solidFill>
                  <a:schemeClr val="bg1">
                    <a:alpha val="80000"/>
                  </a:schemeClr>
                </a:solidFill>
                <a:effectLst/>
              </a:rPr>
              <a:t> que se </a:t>
            </a:r>
            <a:r>
              <a:rPr lang="en-US" sz="1400" dirty="0" err="1">
                <a:solidFill>
                  <a:schemeClr val="bg1">
                    <a:alpha val="80000"/>
                  </a:schemeClr>
                </a:solidFill>
                <a:effectLst/>
              </a:rPr>
              <a:t>realizará</a:t>
            </a:r>
            <a:endParaRPr lang="en-US" sz="1400" dirty="0">
              <a:solidFill>
                <a:schemeClr val="bg1">
                  <a:alpha val="80000"/>
                </a:schemeClr>
              </a:solidFill>
              <a:effectLst/>
            </a:endParaRPr>
          </a:p>
        </p:txBody>
      </p:sp>
      <p:pic>
        <p:nvPicPr>
          <p:cNvPr id="20" name="Imagen 9" descr="Cara de un hombre sonriendo&#10;&#10;Descripción generada automáticamente">
            <a:extLst>
              <a:ext uri="{FF2B5EF4-FFF2-40B4-BE49-F238E27FC236}">
                <a16:creationId xmlns:a16="http://schemas.microsoft.com/office/drawing/2014/main" id="{B1A86286-B10F-403C-99A0-C74386878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05" y="5158056"/>
            <a:ext cx="998127" cy="1232133"/>
          </a:xfrm>
          <a:prstGeom prst="rect">
            <a:avLst/>
          </a:prstGeom>
        </p:spPr>
      </p:pic>
      <p:sp>
        <p:nvSpPr>
          <p:cNvPr id="21" name="CuadroTexto 15">
            <a:extLst>
              <a:ext uri="{FF2B5EF4-FFF2-40B4-BE49-F238E27FC236}">
                <a16:creationId xmlns:a16="http://schemas.microsoft.com/office/drawing/2014/main" id="{6CCFBB28-6087-4948-BA39-7C5CD32423CA}"/>
              </a:ext>
            </a:extLst>
          </p:cNvPr>
          <p:cNvSpPr txBox="1"/>
          <p:nvPr/>
        </p:nvSpPr>
        <p:spPr>
          <a:xfrm>
            <a:off x="39466" y="6550223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Calibri"/>
              </a:rPr>
              <a:t>Aaron Godoy - 12143054</a:t>
            </a:r>
            <a:endParaRPr lang="es-E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05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edactar antecedentes de la investigación | 0800Flor">
            <a:extLst>
              <a:ext uri="{FF2B5EF4-FFF2-40B4-BE49-F238E27FC236}">
                <a16:creationId xmlns:a16="http://schemas.microsoft.com/office/drawing/2014/main" id="{63745941-F806-4523-A483-19A4BE62C5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576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5FD36-87E0-40A5-8D3F-97306364F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664" y="1435196"/>
            <a:ext cx="3438144" cy="5695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 err="1">
                <a:effectLst/>
                <a:latin typeface="+mj-lt"/>
                <a:cs typeface="+mj-cs"/>
              </a:rPr>
              <a:t>Introducción</a:t>
            </a:r>
            <a:endParaRPr lang="en-US" sz="2800" dirty="0">
              <a:latin typeface="+mj-lt"/>
              <a:cs typeface="+mj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4855C2-A12E-434E-A02D-456DF98503AF}"/>
              </a:ext>
            </a:extLst>
          </p:cNvPr>
          <p:cNvSpPr txBox="1"/>
          <p:nvPr/>
        </p:nvSpPr>
        <p:spPr>
          <a:xfrm>
            <a:off x="283036" y="2900481"/>
            <a:ext cx="448427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En el siguiente informe hablaremos sobre la elaboración del proceso para monitoreo de riesgos financieros a ser aplicado dentro de las empresas hondureñas. </a:t>
            </a:r>
            <a:endParaRPr lang="en-US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9" name="Imagen 9" descr="Cara de un hombre sonriendo&#10;&#10;Descripción generada automáticamente">
            <a:extLst>
              <a:ext uri="{FF2B5EF4-FFF2-40B4-BE49-F238E27FC236}">
                <a16:creationId xmlns:a16="http://schemas.microsoft.com/office/drawing/2014/main" id="{08037E8C-9382-4B08-A03F-61132B29A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15" y="5036369"/>
            <a:ext cx="835814" cy="1031767"/>
          </a:xfrm>
          <a:prstGeom prst="rect">
            <a:avLst/>
          </a:prstGeom>
        </p:spPr>
      </p:pic>
      <p:sp>
        <p:nvSpPr>
          <p:cNvPr id="10" name="CuadroTexto 15">
            <a:extLst>
              <a:ext uri="{FF2B5EF4-FFF2-40B4-BE49-F238E27FC236}">
                <a16:creationId xmlns:a16="http://schemas.microsoft.com/office/drawing/2014/main" id="{C5F0D911-9AA7-475D-8D5B-C5F8BF0E83B5}"/>
              </a:ext>
            </a:extLst>
          </p:cNvPr>
          <p:cNvSpPr txBox="1"/>
          <p:nvPr/>
        </p:nvSpPr>
        <p:spPr>
          <a:xfrm>
            <a:off x="-37925" y="6285797"/>
            <a:ext cx="19032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latin typeface="Calibri"/>
              </a:rPr>
              <a:t>Aaron Godoy - 12143054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15300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4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Gráficas financieras en una pantalla oscura">
            <a:extLst>
              <a:ext uri="{FF2B5EF4-FFF2-40B4-BE49-F238E27FC236}">
                <a16:creationId xmlns:a16="http://schemas.microsoft.com/office/drawing/2014/main" id="{7F73739E-E24D-3E42-AF94-8DD5FCC4A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6" r="1" b="2656"/>
          <a:stretch/>
        </p:blipFill>
        <p:spPr>
          <a:xfrm>
            <a:off x="603671" y="-1"/>
            <a:ext cx="11588329" cy="6857999"/>
          </a:xfrm>
          <a:prstGeom prst="rect">
            <a:avLst/>
          </a:prstGeom>
        </p:spPr>
      </p:pic>
      <p:sp>
        <p:nvSpPr>
          <p:cNvPr id="92" name="Rectangle 66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271830-7B44-4700-B6C8-6FFB8B598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+mj-lt"/>
                <a:cs typeface="+mj-cs"/>
              </a:rPr>
              <a:t>Objetivo</a:t>
            </a:r>
            <a:br>
              <a:rPr lang="en-US">
                <a:solidFill>
                  <a:schemeClr val="bg1"/>
                </a:solidFill>
                <a:latin typeface="+mj-lt"/>
                <a:cs typeface="+mj-cs"/>
              </a:rPr>
            </a:br>
            <a:r>
              <a:rPr lang="en-US">
                <a:solidFill>
                  <a:schemeClr val="bg1"/>
                </a:solidFill>
                <a:latin typeface="+mj-lt"/>
                <a:cs typeface="+mj-cs"/>
              </a:rPr>
              <a:t>General</a:t>
            </a:r>
            <a:r>
              <a:rPr lang="en-US" b="0">
                <a:solidFill>
                  <a:schemeClr val="bg1"/>
                </a:solidFill>
                <a:latin typeface="+mj-lt"/>
                <a:cs typeface="+mj-cs"/>
              </a:rPr>
              <a:t> </a:t>
            </a:r>
            <a:endParaRPr lang="en-US">
              <a:solidFill>
                <a:schemeClr val="bg1"/>
              </a:solidFill>
              <a:latin typeface="+mj-lt"/>
              <a:cs typeface="+mj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72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8A4158-CB5A-4A05-98B8-4C882E141402}"/>
              </a:ext>
            </a:extLst>
          </p:cNvPr>
          <p:cNvSpPr txBox="1"/>
          <p:nvPr/>
        </p:nvSpPr>
        <p:spPr>
          <a:xfrm>
            <a:off x="609004" y="1853010"/>
            <a:ext cx="4885426" cy="318635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R="0" lvl="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dirty="0" err="1">
                <a:solidFill>
                  <a:schemeClr val="bg1"/>
                </a:solidFill>
                <a:effectLst/>
              </a:rPr>
              <a:t>Definir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como</a:t>
            </a:r>
            <a:r>
              <a:rPr lang="en-US" dirty="0">
                <a:solidFill>
                  <a:schemeClr val="bg1"/>
                </a:solidFill>
                <a:effectLst/>
              </a:rPr>
              <a:t> es la </a:t>
            </a:r>
            <a:r>
              <a:rPr lang="en-US" dirty="0" err="1">
                <a:solidFill>
                  <a:schemeClr val="bg1"/>
                </a:solidFill>
                <a:effectLst/>
              </a:rPr>
              <a:t>elaboración</a:t>
            </a:r>
            <a:r>
              <a:rPr lang="en-US" dirty="0">
                <a:solidFill>
                  <a:schemeClr val="bg1"/>
                </a:solidFill>
                <a:effectLst/>
              </a:rPr>
              <a:t> de un </a:t>
            </a:r>
            <a:r>
              <a:rPr lang="en-US" dirty="0" err="1">
                <a:solidFill>
                  <a:schemeClr val="bg1"/>
                </a:solidFill>
                <a:effectLst/>
              </a:rPr>
              <a:t>proceso</a:t>
            </a:r>
            <a:r>
              <a:rPr lang="en-US" dirty="0">
                <a:solidFill>
                  <a:schemeClr val="bg1"/>
                </a:solidFill>
                <a:effectLst/>
              </a:rPr>
              <a:t> para </a:t>
            </a:r>
            <a:r>
              <a:rPr lang="en-US" dirty="0" err="1">
                <a:solidFill>
                  <a:schemeClr val="bg1"/>
                </a:solidFill>
                <a:effectLst/>
              </a:rPr>
              <a:t>el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monitoreo</a:t>
            </a:r>
            <a:r>
              <a:rPr lang="en-US" dirty="0">
                <a:solidFill>
                  <a:schemeClr val="bg1"/>
                </a:solidFill>
                <a:effectLst/>
              </a:rPr>
              <a:t> de </a:t>
            </a:r>
            <a:r>
              <a:rPr lang="en-US" dirty="0" err="1">
                <a:solidFill>
                  <a:schemeClr val="bg1"/>
                </a:solidFill>
                <a:effectLst/>
              </a:rPr>
              <a:t>riesgos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financieros</a:t>
            </a:r>
            <a:r>
              <a:rPr lang="en-US" dirty="0">
                <a:solidFill>
                  <a:schemeClr val="bg1"/>
                </a:solidFill>
                <a:effectLst/>
              </a:rPr>
              <a:t> que </a:t>
            </a:r>
            <a:r>
              <a:rPr lang="en-US" dirty="0" err="1">
                <a:solidFill>
                  <a:schemeClr val="bg1"/>
                </a:solidFill>
                <a:effectLst/>
              </a:rPr>
              <a:t>utilizan</a:t>
            </a:r>
            <a:r>
              <a:rPr lang="en-US" dirty="0">
                <a:solidFill>
                  <a:schemeClr val="bg1"/>
                </a:solidFill>
                <a:effectLst/>
              </a:rPr>
              <a:t> las </a:t>
            </a:r>
            <a:r>
              <a:rPr lang="en-US" dirty="0" err="1">
                <a:solidFill>
                  <a:schemeClr val="bg1"/>
                </a:solidFill>
                <a:effectLst/>
              </a:rPr>
              <a:t>empresas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hondureñas</a:t>
            </a:r>
            <a:r>
              <a:rPr lang="en-US" dirty="0">
                <a:solidFill>
                  <a:schemeClr val="bg1"/>
                </a:solidFill>
                <a:effectLst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</a:rPr>
              <a:t>en</a:t>
            </a:r>
            <a:r>
              <a:rPr lang="en-US" dirty="0">
                <a:solidFill>
                  <a:schemeClr val="bg1"/>
                </a:solidFill>
                <a:effectLst/>
              </a:rPr>
              <a:t> la </a:t>
            </a:r>
            <a:r>
              <a:rPr lang="en-US" dirty="0" err="1">
                <a:solidFill>
                  <a:schemeClr val="bg1"/>
                </a:solidFill>
                <a:effectLst/>
              </a:rPr>
              <a:t>actualidad</a:t>
            </a:r>
            <a:r>
              <a:rPr lang="en-US" dirty="0">
                <a:solidFill>
                  <a:schemeClr val="bg1"/>
                </a:solidFill>
                <a:effectLst/>
              </a:rPr>
              <a:t>. </a:t>
            </a:r>
          </a:p>
        </p:txBody>
      </p:sp>
      <p:pic>
        <p:nvPicPr>
          <p:cNvPr id="30" name="Imagen 9" descr="Cara de un hombre sonriendo&#10;&#10;Descripción generada automáticamente">
            <a:extLst>
              <a:ext uri="{FF2B5EF4-FFF2-40B4-BE49-F238E27FC236}">
                <a16:creationId xmlns:a16="http://schemas.microsoft.com/office/drawing/2014/main" id="{87EED0FE-4840-4744-B6A9-ACB76AFC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1935" y="5158054"/>
            <a:ext cx="998127" cy="1232133"/>
          </a:xfrm>
          <a:prstGeom prst="rect">
            <a:avLst/>
          </a:prstGeom>
        </p:spPr>
      </p:pic>
      <p:sp>
        <p:nvSpPr>
          <p:cNvPr id="31" name="CuadroTexto 15">
            <a:extLst>
              <a:ext uri="{FF2B5EF4-FFF2-40B4-BE49-F238E27FC236}">
                <a16:creationId xmlns:a16="http://schemas.microsoft.com/office/drawing/2014/main" id="{FD25FDA0-EF45-4509-87D8-7B79CE732739}"/>
              </a:ext>
            </a:extLst>
          </p:cNvPr>
          <p:cNvSpPr txBox="1"/>
          <p:nvPr/>
        </p:nvSpPr>
        <p:spPr>
          <a:xfrm>
            <a:off x="9919196" y="6550221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Calibri"/>
              </a:rPr>
              <a:t>Aaron Godoy - 12143054</a:t>
            </a:r>
            <a:endParaRPr lang="es-E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739762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Gráfico">
            <a:extLst>
              <a:ext uri="{FF2B5EF4-FFF2-40B4-BE49-F238E27FC236}">
                <a16:creationId xmlns:a16="http://schemas.microsoft.com/office/drawing/2014/main" id="{DBBDBF3C-CE41-A34F-8809-180AAF8C5C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981" b="601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D271830-7B44-4700-B6C8-6FFB8B598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>
                <a:solidFill>
                  <a:srgbClr val="FFFFFF"/>
                </a:solidFill>
                <a:latin typeface="+mj-lt"/>
                <a:cs typeface="+mj-cs"/>
              </a:rPr>
              <a:t>Objetivos</a:t>
            </a:r>
            <a:r>
              <a:rPr lang="en-US" sz="4000" b="0" dirty="0">
                <a:solidFill>
                  <a:srgbClr val="FFFFFF"/>
                </a:solidFill>
                <a:latin typeface="+mj-lt"/>
                <a:cs typeface="+mj-cs"/>
              </a:rPr>
              <a:t> </a:t>
            </a:r>
            <a:br>
              <a:rPr lang="en-US" sz="4000" b="0" dirty="0">
                <a:solidFill>
                  <a:srgbClr val="FFFFFF"/>
                </a:solidFill>
                <a:latin typeface="+mj-lt"/>
                <a:cs typeface="+mj-cs"/>
              </a:rPr>
            </a:br>
            <a:r>
              <a:rPr lang="en-US" sz="4000" b="0" dirty="0" err="1">
                <a:solidFill>
                  <a:srgbClr val="FFFFFF"/>
                </a:solidFill>
                <a:latin typeface="+mj-lt"/>
                <a:cs typeface="+mj-cs"/>
              </a:rPr>
              <a:t>Específicos</a:t>
            </a:r>
            <a:endParaRPr lang="en-US" sz="4000" dirty="0">
              <a:solidFill>
                <a:srgbClr val="FFFFFF"/>
              </a:solidFill>
              <a:latin typeface="+mj-lt"/>
              <a:cs typeface="+mj-cs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4D8A4158-CB5A-4A05-98B8-4C882E141402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marR="0" lv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Identificar los diferentes tipos de riesgos financieros a los que una organización se encuentra expuesta continuamente. </a:t>
            </a:r>
          </a:p>
          <a:p>
            <a:pPr marR="0" lv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 lv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Evaluar la utilidad de herramientas como la matriz de riesgos en el proceso de gestión de riesgos dentro de una organización.</a:t>
            </a:r>
          </a:p>
          <a:p>
            <a:pPr marR="0" lv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 lv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Explicar el proceso que llevan a cabo entes gubernamentales como la Comisión Nacional de Bancos y Seguros en su día a día para la identificación y el monitoreo de riesgos financieros en las instituciones financieras del país.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7" name="Imagen 9" descr="Cara de un hombre sonriendo&#10;&#10;Descripción generada automáticamente">
            <a:extLst>
              <a:ext uri="{FF2B5EF4-FFF2-40B4-BE49-F238E27FC236}">
                <a16:creationId xmlns:a16="http://schemas.microsoft.com/office/drawing/2014/main" id="{51C61EEE-ED06-474A-8CB5-40BB8B975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59" y="5176071"/>
            <a:ext cx="998127" cy="1232133"/>
          </a:xfrm>
          <a:prstGeom prst="rect">
            <a:avLst/>
          </a:prstGeom>
        </p:spPr>
      </p:pic>
      <p:sp>
        <p:nvSpPr>
          <p:cNvPr id="8" name="CuadroTexto 15">
            <a:extLst>
              <a:ext uri="{FF2B5EF4-FFF2-40B4-BE49-F238E27FC236}">
                <a16:creationId xmlns:a16="http://schemas.microsoft.com/office/drawing/2014/main" id="{10EE1DAC-CF87-40F5-825C-C69FD0C4C85D}"/>
              </a:ext>
            </a:extLst>
          </p:cNvPr>
          <p:cNvSpPr txBox="1"/>
          <p:nvPr/>
        </p:nvSpPr>
        <p:spPr>
          <a:xfrm>
            <a:off x="20" y="6568238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latin typeface="Calibri"/>
              </a:rPr>
              <a:t>Aaron Godoy - 12143054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042646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86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89F942-4EEE-4A05-8884-4EFCE3459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Definición</a:t>
            </a:r>
            <a:r>
              <a:rPr lang="en-US" sz="40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:</a:t>
            </a:r>
            <a:br>
              <a:rPr lang="en-US" sz="40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br>
              <a:rPr lang="en-US" sz="40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4000" b="1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Riesgo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CA553-A495-4F79-804B-79C1E025E304}"/>
              </a:ext>
            </a:extLst>
          </p:cNvPr>
          <p:cNvSpPr txBox="1"/>
          <p:nvPr/>
        </p:nvSpPr>
        <p:spPr>
          <a:xfrm>
            <a:off x="4916981" y="237636"/>
            <a:ext cx="7127525" cy="63113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Son amenazas al cumplimiento de los objetivos. El riesgo es la incertidumbre generada por la evolución y resultado de un suceso en concreto. Este suceso puede abarcar cualquier ámbito. Cuando un riesgo se materializa se le llama pérdida.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Existen diferentes tipos de pérdidas. Las más visibles como ser el dinero, y las menos visibles como ser tiempo, clientes, reputación, talento o negocios.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s-H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Riesgo operativo es la probabilidad de incurrir en pérdidas originadas por fallas, deficiencias o inadecuaciones por causa de alguno de los siguientes factores: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100"/>
              <a:buFont typeface="Symbol" panose="05050102010706020507" pitchFamily="18" charset="2"/>
              <a:buChar char=""/>
            </a:pPr>
            <a:r>
              <a:rPr lang="es-H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Recursos Humanos: Errores voluntarios e involuntarios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100"/>
              <a:buFont typeface="Symbol" panose="05050102010706020507" pitchFamily="18" charset="2"/>
              <a:buChar char=""/>
            </a:pPr>
            <a:r>
              <a:rPr lang="es-H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Procesos: Procesos no documentados o no comunicados al personal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100"/>
              <a:buFont typeface="Symbol" panose="05050102010706020507" pitchFamily="18" charset="2"/>
              <a:buChar char=""/>
            </a:pPr>
            <a:r>
              <a:rPr lang="es-H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Tecnología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100"/>
              <a:buFont typeface="Symbol" panose="05050102010706020507" pitchFamily="18" charset="2"/>
              <a:buChar char=""/>
            </a:pPr>
            <a:r>
              <a:rPr lang="es-H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Infraestructura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1100"/>
              <a:buFont typeface="Symbol" panose="05050102010706020507" pitchFamily="18" charset="2"/>
              <a:buChar char=""/>
            </a:pPr>
            <a:r>
              <a:rPr lang="es-HN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Acontecimientos externos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200" dirty="0">
              <a:solidFill>
                <a:schemeClr val="tx1">
                  <a:alpha val="80000"/>
                </a:schemeClr>
              </a:solidFill>
              <a:effectLst/>
            </a:endParaRPr>
          </a:p>
        </p:txBody>
      </p:sp>
      <p:sp>
        <p:nvSpPr>
          <p:cNvPr id="24" name="CuadroTexto 16">
            <a:extLst>
              <a:ext uri="{FF2B5EF4-FFF2-40B4-BE49-F238E27FC236}">
                <a16:creationId xmlns:a16="http://schemas.microsoft.com/office/drawing/2014/main" id="{A6B23DF8-9ABF-4F26-91A4-E9EDD0B2E342}"/>
              </a:ext>
            </a:extLst>
          </p:cNvPr>
          <p:cNvSpPr txBox="1"/>
          <p:nvPr/>
        </p:nvSpPr>
        <p:spPr>
          <a:xfrm>
            <a:off x="-9527" y="6612146"/>
            <a:ext cx="22728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latin typeface="Calibri"/>
                <a:cs typeface="Segoe UI"/>
              </a:rPr>
              <a:t>Carlo Menjivar-21053124</a:t>
            </a:r>
            <a:r>
              <a:rPr lang="es-ES" sz="1400" dirty="0">
                <a:latin typeface="Calibri"/>
                <a:cs typeface="Segoe UI"/>
              </a:rPr>
              <a:t>​</a:t>
            </a:r>
          </a:p>
          <a:p>
            <a:r>
              <a:rPr lang="es-ES" sz="1400" dirty="0">
                <a:latin typeface="Calibri"/>
                <a:cs typeface="Segoe UI"/>
              </a:rPr>
              <a:t>​</a:t>
            </a:r>
          </a:p>
        </p:txBody>
      </p:sp>
      <p:pic>
        <p:nvPicPr>
          <p:cNvPr id="25" name="Imagen 2" descr="La cara de un hombre con lentes&#10;&#10;Descripción generada automáticamente">
            <a:extLst>
              <a:ext uri="{FF2B5EF4-FFF2-40B4-BE49-F238E27FC236}">
                <a16:creationId xmlns:a16="http://schemas.microsoft.com/office/drawing/2014/main" id="{DE9DD041-6C65-4B6A-AF97-4659D0F2F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02" b="14823"/>
          <a:stretch/>
        </p:blipFill>
        <p:spPr>
          <a:xfrm>
            <a:off x="543836" y="5214257"/>
            <a:ext cx="1099352" cy="136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54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396781C-32A1-4FDA-A83B-A7FF8C1B1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2F0996-1AB3-445B-8113-C7A7E875D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956" y="348548"/>
            <a:ext cx="6140449" cy="86769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 algn="ctr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RIESGO FINANCIERO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4098" name="Picture 2" descr="La formulación de un problema es más importante que su solución. |  Investigación de operaciones Univia">
            <a:extLst>
              <a:ext uri="{FF2B5EF4-FFF2-40B4-BE49-F238E27FC236}">
                <a16:creationId xmlns:a16="http://schemas.microsoft.com/office/drawing/2014/main" id="{EBBE085C-693E-4A62-81C8-010F730809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6" r="13168"/>
          <a:stretch/>
        </p:blipFill>
        <p:spPr bwMode="auto">
          <a:xfrm>
            <a:off x="20" y="10"/>
            <a:ext cx="4546582" cy="6857990"/>
          </a:xfrm>
          <a:custGeom>
            <a:avLst/>
            <a:gdLst/>
            <a:ahLst/>
            <a:cxnLst/>
            <a:rect l="l" t="t" r="r" b="b"/>
            <a:pathLst>
              <a:path w="4546602" h="6858000">
                <a:moveTo>
                  <a:pt x="4221600" y="6662544"/>
                </a:moveTo>
                <a:lnTo>
                  <a:pt x="4210150" y="6683027"/>
                </a:lnTo>
                <a:lnTo>
                  <a:pt x="4207002" y="6702976"/>
                </a:lnTo>
                <a:lnTo>
                  <a:pt x="4207002" y="6702977"/>
                </a:lnTo>
                <a:cubicBezTo>
                  <a:pt x="4207407" y="6716169"/>
                  <a:pt x="4212552" y="6729219"/>
                  <a:pt x="4220838" y="6742553"/>
                </a:cubicBezTo>
                <a:lnTo>
                  <a:pt x="4220839" y="6742555"/>
                </a:lnTo>
                <a:lnTo>
                  <a:pt x="4240316" y="6812062"/>
                </a:lnTo>
                <a:lnTo>
                  <a:pt x="4235543" y="6776800"/>
                </a:lnTo>
                <a:lnTo>
                  <a:pt x="4220839" y="6742555"/>
                </a:lnTo>
                <a:lnTo>
                  <a:pt x="4220838" y="6742552"/>
                </a:lnTo>
                <a:lnTo>
                  <a:pt x="4207002" y="6702976"/>
                </a:lnTo>
                <a:close/>
                <a:moveTo>
                  <a:pt x="4189594" y="6564620"/>
                </a:moveTo>
                <a:lnTo>
                  <a:pt x="4189594" y="6564621"/>
                </a:lnTo>
                <a:cubicBezTo>
                  <a:pt x="4199883" y="6575479"/>
                  <a:pt x="4205977" y="6582147"/>
                  <a:pt x="4212073" y="6588626"/>
                </a:cubicBezTo>
                <a:lnTo>
                  <a:pt x="4228695" y="6625225"/>
                </a:lnTo>
                <a:lnTo>
                  <a:pt x="4221601" y="6662541"/>
                </a:lnTo>
                <a:lnTo>
                  <a:pt x="4221600" y="6662541"/>
                </a:lnTo>
                <a:lnTo>
                  <a:pt x="4221600" y="6662542"/>
                </a:lnTo>
                <a:lnTo>
                  <a:pt x="4221601" y="6662541"/>
                </a:lnTo>
                <a:lnTo>
                  <a:pt x="4228684" y="6645552"/>
                </a:lnTo>
                <a:lnTo>
                  <a:pt x="4228695" y="6625225"/>
                </a:lnTo>
                <a:lnTo>
                  <a:pt x="4228695" y="6625224"/>
                </a:lnTo>
                <a:cubicBezTo>
                  <a:pt x="4226599" y="6611342"/>
                  <a:pt x="4220551" y="6597578"/>
                  <a:pt x="4212073" y="6588625"/>
                </a:cubicBezTo>
                <a:close/>
                <a:moveTo>
                  <a:pt x="4269915" y="6438981"/>
                </a:moveTo>
                <a:lnTo>
                  <a:pt x="4249984" y="6463840"/>
                </a:lnTo>
                <a:lnTo>
                  <a:pt x="4249982" y="6463849"/>
                </a:lnTo>
                <a:lnTo>
                  <a:pt x="4236188" y="6513012"/>
                </a:lnTo>
                <a:lnTo>
                  <a:pt x="4217381" y="6546194"/>
                </a:lnTo>
                <a:lnTo>
                  <a:pt x="4217381" y="6546195"/>
                </a:lnTo>
                <a:lnTo>
                  <a:pt x="4233719" y="6521804"/>
                </a:lnTo>
                <a:lnTo>
                  <a:pt x="4236188" y="6513012"/>
                </a:lnTo>
                <a:lnTo>
                  <a:pt x="4238998" y="6508052"/>
                </a:lnTo>
                <a:lnTo>
                  <a:pt x="4249982" y="6463849"/>
                </a:lnTo>
                <a:lnTo>
                  <a:pt x="4249984" y="6463841"/>
                </a:lnTo>
                <a:cubicBezTo>
                  <a:pt x="4252937" y="6451650"/>
                  <a:pt x="4260413" y="6444077"/>
                  <a:pt x="4269915" y="6438981"/>
                </a:cubicBezTo>
                <a:close/>
                <a:moveTo>
                  <a:pt x="4355914" y="6364769"/>
                </a:moveTo>
                <a:lnTo>
                  <a:pt x="4354607" y="6387910"/>
                </a:lnTo>
                <a:lnTo>
                  <a:pt x="4351952" y="6393385"/>
                </a:lnTo>
                <a:lnTo>
                  <a:pt x="4345189" y="6407332"/>
                </a:lnTo>
                <a:lnTo>
                  <a:pt x="4345189" y="6407333"/>
                </a:lnTo>
                <a:lnTo>
                  <a:pt x="4351952" y="6393385"/>
                </a:lnTo>
                <a:lnTo>
                  <a:pt x="4354608" y="6387910"/>
                </a:lnTo>
                <a:close/>
                <a:moveTo>
                  <a:pt x="4116820" y="4221391"/>
                </a:moveTo>
                <a:lnTo>
                  <a:pt x="4116820" y="4221392"/>
                </a:lnTo>
                <a:cubicBezTo>
                  <a:pt x="4117582" y="4232061"/>
                  <a:pt x="4117772" y="4243873"/>
                  <a:pt x="4122536" y="4253015"/>
                </a:cubicBezTo>
                <a:cubicBezTo>
                  <a:pt x="4134729" y="4277402"/>
                  <a:pt x="4150349" y="4300071"/>
                  <a:pt x="4162352" y="4324646"/>
                </a:cubicBezTo>
                <a:lnTo>
                  <a:pt x="4171306" y="4363891"/>
                </a:lnTo>
                <a:lnTo>
                  <a:pt x="4170544" y="4482004"/>
                </a:lnTo>
                <a:cubicBezTo>
                  <a:pt x="4167876" y="4546776"/>
                  <a:pt x="4167304" y="4612500"/>
                  <a:pt x="4110534" y="4659174"/>
                </a:cubicBezTo>
                <a:cubicBezTo>
                  <a:pt x="4105962" y="4662986"/>
                  <a:pt x="4103294" y="4671176"/>
                  <a:pt x="4102532" y="4677655"/>
                </a:cubicBezTo>
                <a:cubicBezTo>
                  <a:pt x="4098913" y="4707564"/>
                  <a:pt x="4098531" y="4738235"/>
                  <a:pt x="4092625" y="4767764"/>
                </a:cubicBezTo>
                <a:cubicBezTo>
                  <a:pt x="4090244" y="4779575"/>
                  <a:pt x="4089435" y="4790386"/>
                  <a:pt x="4091316" y="4800483"/>
                </a:cubicBezTo>
                <a:lnTo>
                  <a:pt x="4091316" y="4800484"/>
                </a:lnTo>
                <a:cubicBezTo>
                  <a:pt x="4093197" y="4810581"/>
                  <a:pt x="4097770" y="4819964"/>
                  <a:pt x="4106152" y="4828917"/>
                </a:cubicBezTo>
                <a:lnTo>
                  <a:pt x="4128333" y="4863343"/>
                </a:lnTo>
                <a:lnTo>
                  <a:pt x="4135862" y="4889275"/>
                </a:lnTo>
                <a:lnTo>
                  <a:pt x="4134157" y="4912168"/>
                </a:lnTo>
                <a:cubicBezTo>
                  <a:pt x="4132442" y="4919978"/>
                  <a:pt x="4132085" y="4927122"/>
                  <a:pt x="4132755" y="4933805"/>
                </a:cubicBezTo>
                <a:lnTo>
                  <a:pt x="4132755" y="4933806"/>
                </a:lnTo>
                <a:lnTo>
                  <a:pt x="4132757" y="4933810"/>
                </a:lnTo>
                <a:lnTo>
                  <a:pt x="4137514" y="4952673"/>
                </a:lnTo>
                <a:lnTo>
                  <a:pt x="4140307" y="4957453"/>
                </a:lnTo>
                <a:lnTo>
                  <a:pt x="4141585" y="4961456"/>
                </a:lnTo>
                <a:cubicBezTo>
                  <a:pt x="4146096" y="4970097"/>
                  <a:pt x="4151802" y="4978393"/>
                  <a:pt x="4157589" y="4987038"/>
                </a:cubicBezTo>
                <a:cubicBezTo>
                  <a:pt x="4168828" y="5003802"/>
                  <a:pt x="4182926" y="5022853"/>
                  <a:pt x="4184068" y="5041522"/>
                </a:cubicBezTo>
                <a:cubicBezTo>
                  <a:pt x="4184687" y="5052096"/>
                  <a:pt x="4187605" y="5062300"/>
                  <a:pt x="4191284" y="5072376"/>
                </a:cubicBezTo>
                <a:lnTo>
                  <a:pt x="4197188" y="5087444"/>
                </a:lnTo>
                <a:lnTo>
                  <a:pt x="4210215" y="5133220"/>
                </a:lnTo>
                <a:lnTo>
                  <a:pt x="4210217" y="5133225"/>
                </a:lnTo>
                <a:lnTo>
                  <a:pt x="4203501" y="5166113"/>
                </a:lnTo>
                <a:lnTo>
                  <a:pt x="4203501" y="5166114"/>
                </a:lnTo>
                <a:cubicBezTo>
                  <a:pt x="4202739" y="5167638"/>
                  <a:pt x="4203311" y="5169781"/>
                  <a:pt x="4204192" y="5172091"/>
                </a:cubicBezTo>
                <a:lnTo>
                  <a:pt x="4206739" y="5179068"/>
                </a:lnTo>
                <a:lnTo>
                  <a:pt x="4206573" y="5229433"/>
                </a:lnTo>
                <a:lnTo>
                  <a:pt x="4196024" y="5248936"/>
                </a:lnTo>
                <a:lnTo>
                  <a:pt x="4183116" y="5272796"/>
                </a:lnTo>
                <a:cubicBezTo>
                  <a:pt x="4171471" y="5285441"/>
                  <a:pt x="4163765" y="5298595"/>
                  <a:pt x="4159213" y="5312288"/>
                </a:cubicBezTo>
                <a:lnTo>
                  <a:pt x="4158157" y="5321350"/>
                </a:lnTo>
                <a:lnTo>
                  <a:pt x="4155683" y="5326163"/>
                </a:lnTo>
                <a:lnTo>
                  <a:pt x="4154237" y="5355014"/>
                </a:lnTo>
                <a:lnTo>
                  <a:pt x="4154237" y="5355015"/>
                </a:lnTo>
                <a:cubicBezTo>
                  <a:pt x="4154886" y="5364883"/>
                  <a:pt x="4156589" y="5375003"/>
                  <a:pt x="4159113" y="5385385"/>
                </a:cubicBezTo>
                <a:cubicBezTo>
                  <a:pt x="4162352" y="5398722"/>
                  <a:pt x="4164638" y="5412058"/>
                  <a:pt x="4167304" y="5425583"/>
                </a:cubicBezTo>
                <a:cubicBezTo>
                  <a:pt x="4171114" y="5443871"/>
                  <a:pt x="4175116" y="5462352"/>
                  <a:pt x="4178926" y="5480638"/>
                </a:cubicBezTo>
                <a:lnTo>
                  <a:pt x="4183450" y="5507668"/>
                </a:lnTo>
                <a:lnTo>
                  <a:pt x="4172831" y="5531692"/>
                </a:lnTo>
                <a:lnTo>
                  <a:pt x="4172830" y="5531693"/>
                </a:lnTo>
                <a:cubicBezTo>
                  <a:pt x="4165781" y="5537600"/>
                  <a:pt x="4162589" y="5542649"/>
                  <a:pt x="4162685" y="5547578"/>
                </a:cubicBezTo>
                <a:lnTo>
                  <a:pt x="4162685" y="5547579"/>
                </a:lnTo>
                <a:cubicBezTo>
                  <a:pt x="4162780" y="5552508"/>
                  <a:pt x="4166162" y="5557318"/>
                  <a:pt x="4172258" y="5562747"/>
                </a:cubicBezTo>
                <a:cubicBezTo>
                  <a:pt x="4214932" y="5600468"/>
                  <a:pt x="4241603" y="5646190"/>
                  <a:pt x="4243506" y="5704484"/>
                </a:cubicBezTo>
                <a:cubicBezTo>
                  <a:pt x="4243888" y="5716486"/>
                  <a:pt x="4246554" y="5728679"/>
                  <a:pt x="4249412" y="5740489"/>
                </a:cubicBezTo>
                <a:cubicBezTo>
                  <a:pt x="4251127" y="5747729"/>
                  <a:pt x="4253033" y="5756494"/>
                  <a:pt x="4258177" y="5760874"/>
                </a:cubicBezTo>
                <a:cubicBezTo>
                  <a:pt x="4297420" y="5794975"/>
                  <a:pt x="4324663" y="5837458"/>
                  <a:pt x="4346573" y="5883752"/>
                </a:cubicBezTo>
                <a:lnTo>
                  <a:pt x="4346575" y="5883756"/>
                </a:lnTo>
                <a:lnTo>
                  <a:pt x="4364477" y="5935946"/>
                </a:lnTo>
                <a:lnTo>
                  <a:pt x="4364478" y="5935950"/>
                </a:lnTo>
                <a:lnTo>
                  <a:pt x="4360859" y="5993290"/>
                </a:lnTo>
                <a:lnTo>
                  <a:pt x="4360858" y="5993291"/>
                </a:lnTo>
                <a:cubicBezTo>
                  <a:pt x="4359717" y="6004531"/>
                  <a:pt x="4359906" y="6017485"/>
                  <a:pt x="4354382" y="6026440"/>
                </a:cubicBezTo>
                <a:cubicBezTo>
                  <a:pt x="4337045" y="6054825"/>
                  <a:pt x="4318377" y="6082258"/>
                  <a:pt x="4298182" y="6108738"/>
                </a:cubicBezTo>
                <a:cubicBezTo>
                  <a:pt x="4289514" y="6120074"/>
                  <a:pt x="4284561" y="6126884"/>
                  <a:pt x="4284490" y="6133314"/>
                </a:cubicBezTo>
                <a:lnTo>
                  <a:pt x="4284490" y="6133315"/>
                </a:lnTo>
                <a:lnTo>
                  <a:pt x="4288190" y="6143190"/>
                </a:lnTo>
                <a:lnTo>
                  <a:pt x="4300086" y="6155600"/>
                </a:lnTo>
                <a:lnTo>
                  <a:pt x="4300088" y="6155603"/>
                </a:lnTo>
                <a:cubicBezTo>
                  <a:pt x="4322377" y="6175798"/>
                  <a:pt x="4333998" y="6200945"/>
                  <a:pt x="4338759" y="6228757"/>
                </a:cubicBezTo>
                <a:lnTo>
                  <a:pt x="4356096" y="6361540"/>
                </a:lnTo>
                <a:lnTo>
                  <a:pt x="4356096" y="6361539"/>
                </a:lnTo>
                <a:cubicBezTo>
                  <a:pt x="4352476" y="6317151"/>
                  <a:pt x="4346190" y="6272764"/>
                  <a:pt x="4338759" y="6228756"/>
                </a:cubicBezTo>
                <a:cubicBezTo>
                  <a:pt x="4333998" y="6200944"/>
                  <a:pt x="4322377" y="6175797"/>
                  <a:pt x="4300088" y="6155602"/>
                </a:cubicBezTo>
                <a:lnTo>
                  <a:pt x="4300086" y="6155600"/>
                </a:lnTo>
                <a:lnTo>
                  <a:pt x="4284490" y="6133315"/>
                </a:lnTo>
                <a:lnTo>
                  <a:pt x="4298182" y="6108739"/>
                </a:lnTo>
                <a:cubicBezTo>
                  <a:pt x="4318377" y="6082259"/>
                  <a:pt x="4337045" y="6054826"/>
                  <a:pt x="4354382" y="6026441"/>
                </a:cubicBezTo>
                <a:cubicBezTo>
                  <a:pt x="4359906" y="6017486"/>
                  <a:pt x="4359717" y="6004532"/>
                  <a:pt x="4360858" y="5993292"/>
                </a:cubicBezTo>
                <a:lnTo>
                  <a:pt x="4360859" y="5993290"/>
                </a:lnTo>
                <a:lnTo>
                  <a:pt x="4364311" y="5964477"/>
                </a:lnTo>
                <a:lnTo>
                  <a:pt x="4364478" y="5935950"/>
                </a:lnTo>
                <a:lnTo>
                  <a:pt x="4364478" y="5935949"/>
                </a:lnTo>
                <a:lnTo>
                  <a:pt x="4364477" y="5935946"/>
                </a:lnTo>
                <a:lnTo>
                  <a:pt x="4357598" y="5909351"/>
                </a:lnTo>
                <a:lnTo>
                  <a:pt x="4346575" y="5883756"/>
                </a:lnTo>
                <a:lnTo>
                  <a:pt x="4346573" y="5883751"/>
                </a:lnTo>
                <a:cubicBezTo>
                  <a:pt x="4324663" y="5837457"/>
                  <a:pt x="4297420" y="5794974"/>
                  <a:pt x="4258177" y="5760873"/>
                </a:cubicBezTo>
                <a:cubicBezTo>
                  <a:pt x="4253033" y="5756493"/>
                  <a:pt x="4251127" y="5747728"/>
                  <a:pt x="4249412" y="5740488"/>
                </a:cubicBezTo>
                <a:cubicBezTo>
                  <a:pt x="4246554" y="5728678"/>
                  <a:pt x="4243888" y="5716485"/>
                  <a:pt x="4243506" y="5704483"/>
                </a:cubicBezTo>
                <a:cubicBezTo>
                  <a:pt x="4241603" y="5646189"/>
                  <a:pt x="4214932" y="5600467"/>
                  <a:pt x="4172258" y="5562746"/>
                </a:cubicBezTo>
                <a:lnTo>
                  <a:pt x="4162685" y="5547578"/>
                </a:lnTo>
                <a:lnTo>
                  <a:pt x="4172830" y="5531694"/>
                </a:lnTo>
                <a:lnTo>
                  <a:pt x="4172831" y="5531692"/>
                </a:lnTo>
                <a:lnTo>
                  <a:pt x="4181230" y="5520422"/>
                </a:lnTo>
                <a:lnTo>
                  <a:pt x="4183450" y="5507668"/>
                </a:lnTo>
                <a:lnTo>
                  <a:pt x="4183450" y="5507667"/>
                </a:lnTo>
                <a:cubicBezTo>
                  <a:pt x="4183403" y="5498832"/>
                  <a:pt x="4180831" y="5489497"/>
                  <a:pt x="4178926" y="5480637"/>
                </a:cubicBezTo>
                <a:cubicBezTo>
                  <a:pt x="4175116" y="5462351"/>
                  <a:pt x="4171114" y="5443870"/>
                  <a:pt x="4167304" y="5425582"/>
                </a:cubicBezTo>
                <a:cubicBezTo>
                  <a:pt x="4164638" y="5412057"/>
                  <a:pt x="4162352" y="5398721"/>
                  <a:pt x="4159113" y="5385384"/>
                </a:cubicBezTo>
                <a:lnTo>
                  <a:pt x="4154237" y="5355014"/>
                </a:lnTo>
                <a:lnTo>
                  <a:pt x="4158157" y="5321350"/>
                </a:lnTo>
                <a:lnTo>
                  <a:pt x="4183116" y="5272797"/>
                </a:lnTo>
                <a:lnTo>
                  <a:pt x="4196024" y="5248936"/>
                </a:lnTo>
                <a:lnTo>
                  <a:pt x="4206573" y="5229434"/>
                </a:lnTo>
                <a:cubicBezTo>
                  <a:pt x="4210407" y="5213598"/>
                  <a:pt x="4210359" y="5196595"/>
                  <a:pt x="4206739" y="5179068"/>
                </a:cubicBezTo>
                <a:lnTo>
                  <a:pt x="4206739" y="5179067"/>
                </a:lnTo>
                <a:cubicBezTo>
                  <a:pt x="4206263" y="5176876"/>
                  <a:pt x="4205074" y="5174400"/>
                  <a:pt x="4204192" y="5172090"/>
                </a:cubicBezTo>
                <a:lnTo>
                  <a:pt x="4203501" y="5166114"/>
                </a:lnTo>
                <a:lnTo>
                  <a:pt x="4210217" y="5133225"/>
                </a:lnTo>
                <a:lnTo>
                  <a:pt x="4210217" y="5133224"/>
                </a:lnTo>
                <a:lnTo>
                  <a:pt x="4210215" y="5133220"/>
                </a:lnTo>
                <a:lnTo>
                  <a:pt x="4203072" y="5102461"/>
                </a:lnTo>
                <a:lnTo>
                  <a:pt x="4197188" y="5087444"/>
                </a:lnTo>
                <a:lnTo>
                  <a:pt x="4197182" y="5087423"/>
                </a:lnTo>
                <a:cubicBezTo>
                  <a:pt x="4191096" y="5072411"/>
                  <a:pt x="4184997" y="5057381"/>
                  <a:pt x="4184068" y="5041521"/>
                </a:cubicBezTo>
                <a:cubicBezTo>
                  <a:pt x="4182926" y="5022852"/>
                  <a:pt x="4168828" y="5003801"/>
                  <a:pt x="4157589" y="4987037"/>
                </a:cubicBezTo>
                <a:lnTo>
                  <a:pt x="4140307" y="4957453"/>
                </a:lnTo>
                <a:lnTo>
                  <a:pt x="4132757" y="4933810"/>
                </a:lnTo>
                <a:lnTo>
                  <a:pt x="4132755" y="4933805"/>
                </a:lnTo>
                <a:lnTo>
                  <a:pt x="4134157" y="4912169"/>
                </a:lnTo>
                <a:cubicBezTo>
                  <a:pt x="4135919" y="4904359"/>
                  <a:pt x="4136431" y="4896714"/>
                  <a:pt x="4135862" y="4889276"/>
                </a:cubicBezTo>
                <a:lnTo>
                  <a:pt x="4135862" y="4889275"/>
                </a:lnTo>
                <a:lnTo>
                  <a:pt x="4131084" y="4867614"/>
                </a:lnTo>
                <a:lnTo>
                  <a:pt x="4128333" y="4863343"/>
                </a:lnTo>
                <a:lnTo>
                  <a:pt x="4126583" y="4857317"/>
                </a:lnTo>
                <a:cubicBezTo>
                  <a:pt x="4121440" y="4847214"/>
                  <a:pt x="4114439" y="4837703"/>
                  <a:pt x="4106152" y="4828916"/>
                </a:cubicBezTo>
                <a:lnTo>
                  <a:pt x="4091316" y="4800483"/>
                </a:lnTo>
                <a:lnTo>
                  <a:pt x="4092625" y="4767765"/>
                </a:lnTo>
                <a:cubicBezTo>
                  <a:pt x="4098531" y="4738236"/>
                  <a:pt x="4098913" y="4707565"/>
                  <a:pt x="4102532" y="4677656"/>
                </a:cubicBezTo>
                <a:cubicBezTo>
                  <a:pt x="4103294" y="4671177"/>
                  <a:pt x="4105962" y="4662987"/>
                  <a:pt x="4110534" y="4659175"/>
                </a:cubicBezTo>
                <a:cubicBezTo>
                  <a:pt x="4167304" y="4612501"/>
                  <a:pt x="4167876" y="4546777"/>
                  <a:pt x="4170544" y="4482005"/>
                </a:cubicBezTo>
                <a:cubicBezTo>
                  <a:pt x="4172258" y="4442762"/>
                  <a:pt x="4172258" y="4403326"/>
                  <a:pt x="4171306" y="4363891"/>
                </a:cubicBezTo>
                <a:lnTo>
                  <a:pt x="4171306" y="4363890"/>
                </a:lnTo>
                <a:cubicBezTo>
                  <a:pt x="4171114" y="4350554"/>
                  <a:pt x="4168066" y="4336457"/>
                  <a:pt x="4162352" y="4324645"/>
                </a:cubicBezTo>
                <a:cubicBezTo>
                  <a:pt x="4150349" y="4300070"/>
                  <a:pt x="4134729" y="4277401"/>
                  <a:pt x="4122536" y="4253014"/>
                </a:cubicBezTo>
                <a:close/>
                <a:moveTo>
                  <a:pt x="4113010" y="4165383"/>
                </a:moveTo>
                <a:lnTo>
                  <a:pt x="4113010" y="4165384"/>
                </a:lnTo>
                <a:lnTo>
                  <a:pt x="4116915" y="4192388"/>
                </a:lnTo>
                <a:lnTo>
                  <a:pt x="4116915" y="4192387"/>
                </a:lnTo>
                <a:cubicBezTo>
                  <a:pt x="4117011" y="4182767"/>
                  <a:pt x="4116439" y="4173480"/>
                  <a:pt x="4113010" y="4165383"/>
                </a:cubicBezTo>
                <a:close/>
                <a:moveTo>
                  <a:pt x="4100628" y="3885338"/>
                </a:moveTo>
                <a:lnTo>
                  <a:pt x="4100628" y="3885339"/>
                </a:lnTo>
                <a:cubicBezTo>
                  <a:pt x="4110344" y="3897722"/>
                  <a:pt x="4117750" y="3910319"/>
                  <a:pt x="4123009" y="3923125"/>
                </a:cubicBezTo>
                <a:lnTo>
                  <a:pt x="4132513" y="3962160"/>
                </a:lnTo>
                <a:lnTo>
                  <a:pt x="4116821" y="4043838"/>
                </a:lnTo>
                <a:lnTo>
                  <a:pt x="4116820" y="4043839"/>
                </a:lnTo>
                <a:cubicBezTo>
                  <a:pt x="4108057" y="4063842"/>
                  <a:pt x="4102675" y="4083702"/>
                  <a:pt x="4101699" y="4103825"/>
                </a:cubicBezTo>
                <a:lnTo>
                  <a:pt x="4101699" y="4103826"/>
                </a:lnTo>
                <a:lnTo>
                  <a:pt x="4103666" y="4134255"/>
                </a:lnTo>
                <a:lnTo>
                  <a:pt x="4113010" y="4165382"/>
                </a:lnTo>
                <a:lnTo>
                  <a:pt x="4101699" y="4103826"/>
                </a:lnTo>
                <a:lnTo>
                  <a:pt x="4116820" y="4043840"/>
                </a:lnTo>
                <a:lnTo>
                  <a:pt x="4116821" y="4043838"/>
                </a:lnTo>
                <a:lnTo>
                  <a:pt x="4130123" y="4002410"/>
                </a:lnTo>
                <a:lnTo>
                  <a:pt x="4132513" y="3962160"/>
                </a:lnTo>
                <a:lnTo>
                  <a:pt x="4132513" y="3962159"/>
                </a:lnTo>
                <a:cubicBezTo>
                  <a:pt x="4130251" y="3935727"/>
                  <a:pt x="4120060" y="3910104"/>
                  <a:pt x="4100628" y="3885338"/>
                </a:cubicBezTo>
                <a:close/>
                <a:moveTo>
                  <a:pt x="4115391" y="3670561"/>
                </a:moveTo>
                <a:lnTo>
                  <a:pt x="4117820" y="3680164"/>
                </a:lnTo>
                <a:lnTo>
                  <a:pt x="4113772" y="3734837"/>
                </a:lnTo>
                <a:lnTo>
                  <a:pt x="4113772" y="3734838"/>
                </a:lnTo>
                <a:cubicBezTo>
                  <a:pt x="4112820" y="3741316"/>
                  <a:pt x="4111486" y="3749126"/>
                  <a:pt x="4114154" y="3754653"/>
                </a:cubicBezTo>
                <a:lnTo>
                  <a:pt x="4120511" y="3789776"/>
                </a:lnTo>
                <a:lnTo>
                  <a:pt x="4105580" y="3822472"/>
                </a:lnTo>
                <a:cubicBezTo>
                  <a:pt x="4098532" y="3831902"/>
                  <a:pt x="4092912" y="3842046"/>
                  <a:pt x="4091245" y="3852619"/>
                </a:cubicBezTo>
                <a:lnTo>
                  <a:pt x="4091245" y="3852620"/>
                </a:lnTo>
                <a:lnTo>
                  <a:pt x="4092025" y="3868764"/>
                </a:lnTo>
                <a:lnTo>
                  <a:pt x="4100628" y="3885337"/>
                </a:lnTo>
                <a:lnTo>
                  <a:pt x="4091245" y="3852620"/>
                </a:lnTo>
                <a:lnTo>
                  <a:pt x="4105580" y="3822473"/>
                </a:lnTo>
                <a:cubicBezTo>
                  <a:pt x="4113772" y="3811614"/>
                  <a:pt x="4118916" y="3800897"/>
                  <a:pt x="4120511" y="3789777"/>
                </a:cubicBezTo>
                <a:lnTo>
                  <a:pt x="4120511" y="3789776"/>
                </a:lnTo>
                <a:cubicBezTo>
                  <a:pt x="4122107" y="3778655"/>
                  <a:pt x="4120154" y="3767130"/>
                  <a:pt x="4114154" y="3754652"/>
                </a:cubicBezTo>
                <a:lnTo>
                  <a:pt x="4113772" y="3734838"/>
                </a:lnTo>
                <a:lnTo>
                  <a:pt x="4117820" y="3680164"/>
                </a:lnTo>
                <a:lnTo>
                  <a:pt x="4117820" y="3680163"/>
                </a:lnTo>
                <a:close/>
                <a:moveTo>
                  <a:pt x="4185711" y="2836172"/>
                </a:moveTo>
                <a:lnTo>
                  <a:pt x="4177020" y="2848793"/>
                </a:lnTo>
                <a:cubicBezTo>
                  <a:pt x="4172020" y="2865010"/>
                  <a:pt x="4166162" y="2881307"/>
                  <a:pt x="4161416" y="2897785"/>
                </a:cubicBezTo>
                <a:lnTo>
                  <a:pt x="4160387" y="2903551"/>
                </a:lnTo>
                <a:lnTo>
                  <a:pt x="4157113" y="2914328"/>
                </a:lnTo>
                <a:lnTo>
                  <a:pt x="4152482" y="2947859"/>
                </a:lnTo>
                <a:lnTo>
                  <a:pt x="4152481" y="2947862"/>
                </a:lnTo>
                <a:lnTo>
                  <a:pt x="4152481" y="2947863"/>
                </a:lnTo>
                <a:cubicBezTo>
                  <a:pt x="4152112" y="2959157"/>
                  <a:pt x="4153112" y="2970576"/>
                  <a:pt x="4156065" y="2982149"/>
                </a:cubicBezTo>
                <a:lnTo>
                  <a:pt x="4167758" y="3077402"/>
                </a:lnTo>
                <a:lnTo>
                  <a:pt x="4155303" y="3172654"/>
                </a:lnTo>
                <a:cubicBezTo>
                  <a:pt x="4129394" y="3276480"/>
                  <a:pt x="4101962" y="3380305"/>
                  <a:pt x="4107676" y="3489467"/>
                </a:cubicBezTo>
                <a:cubicBezTo>
                  <a:pt x="4108628" y="3507563"/>
                  <a:pt x="4097007" y="3529090"/>
                  <a:pt x="4085577" y="3544713"/>
                </a:cubicBezTo>
                <a:cubicBezTo>
                  <a:pt x="4074719" y="3559668"/>
                  <a:pt x="4068860" y="3566811"/>
                  <a:pt x="4067955" y="3574408"/>
                </a:cubicBezTo>
                <a:lnTo>
                  <a:pt x="4067956" y="3574408"/>
                </a:lnTo>
                <a:lnTo>
                  <a:pt x="4067955" y="3574409"/>
                </a:lnTo>
                <a:cubicBezTo>
                  <a:pt x="4067050" y="3582005"/>
                  <a:pt x="4071099" y="3590054"/>
                  <a:pt x="4080053" y="3606818"/>
                </a:cubicBezTo>
                <a:cubicBezTo>
                  <a:pt x="4084435" y="3614820"/>
                  <a:pt x="4087101" y="3624726"/>
                  <a:pt x="4093579" y="3630633"/>
                </a:cubicBezTo>
                <a:lnTo>
                  <a:pt x="4109452" y="3651926"/>
                </a:lnTo>
                <a:lnTo>
                  <a:pt x="4093579" y="3630632"/>
                </a:lnTo>
                <a:cubicBezTo>
                  <a:pt x="4087101" y="3624725"/>
                  <a:pt x="4084435" y="3614819"/>
                  <a:pt x="4080053" y="3606817"/>
                </a:cubicBezTo>
                <a:cubicBezTo>
                  <a:pt x="4075576" y="3598435"/>
                  <a:pt x="4072325" y="3592232"/>
                  <a:pt x="4070307" y="3587174"/>
                </a:cubicBezTo>
                <a:lnTo>
                  <a:pt x="4067956" y="3574408"/>
                </a:lnTo>
                <a:lnTo>
                  <a:pt x="4073034" y="3562321"/>
                </a:lnTo>
                <a:cubicBezTo>
                  <a:pt x="4075969" y="3557716"/>
                  <a:pt x="4080148" y="3552191"/>
                  <a:pt x="4085577" y="3544714"/>
                </a:cubicBezTo>
                <a:cubicBezTo>
                  <a:pt x="4097007" y="3529091"/>
                  <a:pt x="4108628" y="3507564"/>
                  <a:pt x="4107676" y="3489468"/>
                </a:cubicBezTo>
                <a:cubicBezTo>
                  <a:pt x="4101962" y="3380306"/>
                  <a:pt x="4129394" y="3276481"/>
                  <a:pt x="4155303" y="3172655"/>
                </a:cubicBezTo>
                <a:cubicBezTo>
                  <a:pt x="4163305" y="3140650"/>
                  <a:pt x="4167543" y="3109026"/>
                  <a:pt x="4167758" y="3077402"/>
                </a:cubicBezTo>
                <a:lnTo>
                  <a:pt x="4167758" y="3077401"/>
                </a:lnTo>
                <a:cubicBezTo>
                  <a:pt x="4167972" y="3045777"/>
                  <a:pt x="4164162" y="3014153"/>
                  <a:pt x="4156065" y="2982148"/>
                </a:cubicBezTo>
                <a:lnTo>
                  <a:pt x="4152481" y="2947863"/>
                </a:lnTo>
                <a:lnTo>
                  <a:pt x="4152482" y="2947859"/>
                </a:lnTo>
                <a:lnTo>
                  <a:pt x="4160387" y="2903551"/>
                </a:lnTo>
                <a:lnTo>
                  <a:pt x="4177020" y="2848794"/>
                </a:lnTo>
                <a:cubicBezTo>
                  <a:pt x="4178353" y="2844317"/>
                  <a:pt x="4181639" y="2839983"/>
                  <a:pt x="4185711" y="2836173"/>
                </a:cubicBezTo>
                <a:close/>
                <a:moveTo>
                  <a:pt x="3701225" y="1508458"/>
                </a:moveTo>
                <a:lnTo>
                  <a:pt x="3673131" y="1596214"/>
                </a:lnTo>
                <a:cubicBezTo>
                  <a:pt x="3670654" y="1604979"/>
                  <a:pt x="3672179" y="1615837"/>
                  <a:pt x="3675036" y="1624981"/>
                </a:cubicBezTo>
                <a:cubicBezTo>
                  <a:pt x="3684752" y="1656224"/>
                  <a:pt x="3709137" y="1676037"/>
                  <a:pt x="3731617" y="1697754"/>
                </a:cubicBezTo>
                <a:cubicBezTo>
                  <a:pt x="3741524" y="1707280"/>
                  <a:pt x="3748572" y="1720424"/>
                  <a:pt x="3754286" y="1733189"/>
                </a:cubicBezTo>
                <a:cubicBezTo>
                  <a:pt x="3768957" y="1766336"/>
                  <a:pt x="3782101" y="1800247"/>
                  <a:pt x="3796007" y="1833776"/>
                </a:cubicBezTo>
                <a:cubicBezTo>
                  <a:pt x="3797341" y="1837014"/>
                  <a:pt x="3800770" y="1839680"/>
                  <a:pt x="3803628" y="1842159"/>
                </a:cubicBezTo>
                <a:cubicBezTo>
                  <a:pt x="3833729" y="1866923"/>
                  <a:pt x="3864018" y="1891498"/>
                  <a:pt x="3894119" y="1916455"/>
                </a:cubicBezTo>
                <a:cubicBezTo>
                  <a:pt x="3899833" y="1921217"/>
                  <a:pt x="3904025" y="1928077"/>
                  <a:pt x="3909549" y="1933220"/>
                </a:cubicBezTo>
                <a:cubicBezTo>
                  <a:pt x="3917169" y="1940460"/>
                  <a:pt x="3924410" y="1949604"/>
                  <a:pt x="3933554" y="1953414"/>
                </a:cubicBezTo>
                <a:cubicBezTo>
                  <a:pt x="3962319" y="1965225"/>
                  <a:pt x="3974703" y="1987895"/>
                  <a:pt x="3980037" y="2016470"/>
                </a:cubicBezTo>
                <a:cubicBezTo>
                  <a:pt x="3984990" y="2042571"/>
                  <a:pt x="3989182" y="2068670"/>
                  <a:pt x="3994896" y="2094579"/>
                </a:cubicBezTo>
                <a:cubicBezTo>
                  <a:pt x="4001754" y="2126202"/>
                  <a:pt x="4009184" y="2157637"/>
                  <a:pt x="4017567" y="2188880"/>
                </a:cubicBezTo>
                <a:cubicBezTo>
                  <a:pt x="4021187" y="2202405"/>
                  <a:pt x="4025377" y="2216693"/>
                  <a:pt x="4032807" y="2228315"/>
                </a:cubicBezTo>
                <a:cubicBezTo>
                  <a:pt x="4053382" y="2260891"/>
                  <a:pt x="4067288" y="2295754"/>
                  <a:pt x="4061764" y="2334045"/>
                </a:cubicBezTo>
                <a:cubicBezTo>
                  <a:pt x="4057382" y="2364716"/>
                  <a:pt x="4068622" y="2390435"/>
                  <a:pt x="4086149" y="2409486"/>
                </a:cubicBezTo>
                <a:cubicBezTo>
                  <a:pt x="4094103" y="2418155"/>
                  <a:pt x="4099616" y="2426977"/>
                  <a:pt x="4103250" y="2435913"/>
                </a:cubicBezTo>
                <a:lnTo>
                  <a:pt x="4109081" y="2463018"/>
                </a:lnTo>
                <a:lnTo>
                  <a:pt x="4109080" y="2463031"/>
                </a:lnTo>
                <a:lnTo>
                  <a:pt x="4100439" y="2518262"/>
                </a:lnTo>
                <a:lnTo>
                  <a:pt x="4100438" y="2518264"/>
                </a:lnTo>
                <a:cubicBezTo>
                  <a:pt x="4097771" y="2527790"/>
                  <a:pt x="4096627" y="2536458"/>
                  <a:pt x="4096794" y="2545006"/>
                </a:cubicBezTo>
                <a:lnTo>
                  <a:pt x="4096794" y="2545007"/>
                </a:lnTo>
                <a:cubicBezTo>
                  <a:pt x="4096960" y="2553556"/>
                  <a:pt x="4098437" y="2561986"/>
                  <a:pt x="4101008" y="2571035"/>
                </a:cubicBezTo>
                <a:cubicBezTo>
                  <a:pt x="4113010" y="2612946"/>
                  <a:pt x="4145587" y="2640951"/>
                  <a:pt x="4174162" y="2668002"/>
                </a:cubicBezTo>
                <a:cubicBezTo>
                  <a:pt x="4198547" y="2691055"/>
                  <a:pt x="4212264" y="2716964"/>
                  <a:pt x="4222552" y="2745349"/>
                </a:cubicBezTo>
                <a:lnTo>
                  <a:pt x="4222553" y="2745352"/>
                </a:lnTo>
                <a:lnTo>
                  <a:pt x="4228473" y="2778006"/>
                </a:lnTo>
                <a:lnTo>
                  <a:pt x="4228053" y="2785440"/>
                </a:lnTo>
                <a:lnTo>
                  <a:pt x="4217974" y="2811780"/>
                </a:lnTo>
                <a:lnTo>
                  <a:pt x="4217970" y="2811787"/>
                </a:lnTo>
                <a:lnTo>
                  <a:pt x="4217971" y="2811787"/>
                </a:lnTo>
                <a:lnTo>
                  <a:pt x="4217974" y="2811780"/>
                </a:lnTo>
                <a:lnTo>
                  <a:pt x="4227624" y="2793023"/>
                </a:lnTo>
                <a:lnTo>
                  <a:pt x="4228053" y="2785440"/>
                </a:lnTo>
                <a:lnTo>
                  <a:pt x="4229253" y="2782305"/>
                </a:lnTo>
                <a:lnTo>
                  <a:pt x="4228473" y="2778006"/>
                </a:lnTo>
                <a:lnTo>
                  <a:pt x="4228883" y="2770757"/>
                </a:lnTo>
                <a:lnTo>
                  <a:pt x="4222553" y="2745352"/>
                </a:lnTo>
                <a:lnTo>
                  <a:pt x="4222552" y="2745348"/>
                </a:lnTo>
                <a:cubicBezTo>
                  <a:pt x="4212264" y="2716963"/>
                  <a:pt x="4198547" y="2691054"/>
                  <a:pt x="4174162" y="2668001"/>
                </a:cubicBezTo>
                <a:cubicBezTo>
                  <a:pt x="4145587" y="2640950"/>
                  <a:pt x="4113010" y="2612945"/>
                  <a:pt x="4101008" y="2571034"/>
                </a:cubicBezTo>
                <a:lnTo>
                  <a:pt x="4096794" y="2545007"/>
                </a:lnTo>
                <a:lnTo>
                  <a:pt x="4100438" y="2518265"/>
                </a:lnTo>
                <a:lnTo>
                  <a:pt x="4100439" y="2518262"/>
                </a:lnTo>
                <a:lnTo>
                  <a:pt x="4107019" y="2490551"/>
                </a:lnTo>
                <a:lnTo>
                  <a:pt x="4109080" y="2463031"/>
                </a:lnTo>
                <a:lnTo>
                  <a:pt x="4109082" y="2463019"/>
                </a:lnTo>
                <a:lnTo>
                  <a:pt x="4109081" y="2463018"/>
                </a:lnTo>
                <a:lnTo>
                  <a:pt x="4109082" y="2463018"/>
                </a:lnTo>
                <a:cubicBezTo>
                  <a:pt x="4108200" y="2444777"/>
                  <a:pt x="4102057" y="2426822"/>
                  <a:pt x="4086149" y="2409485"/>
                </a:cubicBezTo>
                <a:cubicBezTo>
                  <a:pt x="4068622" y="2390434"/>
                  <a:pt x="4057382" y="2364715"/>
                  <a:pt x="4061764" y="2334044"/>
                </a:cubicBezTo>
                <a:cubicBezTo>
                  <a:pt x="4067288" y="2295753"/>
                  <a:pt x="4053382" y="2260890"/>
                  <a:pt x="4032807" y="2228314"/>
                </a:cubicBezTo>
                <a:cubicBezTo>
                  <a:pt x="4025377" y="2216692"/>
                  <a:pt x="4021187" y="2202404"/>
                  <a:pt x="4017567" y="2188879"/>
                </a:cubicBezTo>
                <a:cubicBezTo>
                  <a:pt x="4009184" y="2157636"/>
                  <a:pt x="4001754" y="2126201"/>
                  <a:pt x="3994896" y="2094578"/>
                </a:cubicBezTo>
                <a:cubicBezTo>
                  <a:pt x="3989182" y="2068669"/>
                  <a:pt x="3984990" y="2042570"/>
                  <a:pt x="3980037" y="2016469"/>
                </a:cubicBezTo>
                <a:cubicBezTo>
                  <a:pt x="3974703" y="1987894"/>
                  <a:pt x="3962319" y="1965224"/>
                  <a:pt x="3933554" y="1953413"/>
                </a:cubicBezTo>
                <a:cubicBezTo>
                  <a:pt x="3924410" y="1949603"/>
                  <a:pt x="3917169" y="1940459"/>
                  <a:pt x="3909549" y="1933219"/>
                </a:cubicBezTo>
                <a:cubicBezTo>
                  <a:pt x="3904025" y="1928076"/>
                  <a:pt x="3899833" y="1921216"/>
                  <a:pt x="3894119" y="1916454"/>
                </a:cubicBezTo>
                <a:cubicBezTo>
                  <a:pt x="3864018" y="1891497"/>
                  <a:pt x="3833729" y="1866922"/>
                  <a:pt x="3803628" y="1842158"/>
                </a:cubicBezTo>
                <a:cubicBezTo>
                  <a:pt x="3800770" y="1839679"/>
                  <a:pt x="3797341" y="1837013"/>
                  <a:pt x="3796007" y="1833775"/>
                </a:cubicBezTo>
                <a:cubicBezTo>
                  <a:pt x="3782101" y="1800246"/>
                  <a:pt x="3768958" y="1766335"/>
                  <a:pt x="3754286" y="1733188"/>
                </a:cubicBezTo>
                <a:cubicBezTo>
                  <a:pt x="3748572" y="1720423"/>
                  <a:pt x="3741524" y="1707279"/>
                  <a:pt x="3731618" y="1697753"/>
                </a:cubicBezTo>
                <a:cubicBezTo>
                  <a:pt x="3709138" y="1676036"/>
                  <a:pt x="3684752" y="1656223"/>
                  <a:pt x="3675036" y="1624980"/>
                </a:cubicBezTo>
                <a:cubicBezTo>
                  <a:pt x="3672180" y="1615836"/>
                  <a:pt x="3670655" y="1604978"/>
                  <a:pt x="3673132" y="1596213"/>
                </a:cubicBezTo>
                <a:close/>
                <a:moveTo>
                  <a:pt x="3719830" y="1459073"/>
                </a:moveTo>
                <a:lnTo>
                  <a:pt x="3719829" y="1459074"/>
                </a:lnTo>
                <a:lnTo>
                  <a:pt x="3710612" y="1481572"/>
                </a:lnTo>
                <a:close/>
                <a:moveTo>
                  <a:pt x="3739023" y="1268758"/>
                </a:moveTo>
                <a:cubicBezTo>
                  <a:pt x="3739475" y="1275402"/>
                  <a:pt x="3741047" y="1281689"/>
                  <a:pt x="3744190" y="1286070"/>
                </a:cubicBezTo>
                <a:cubicBezTo>
                  <a:pt x="3758763" y="1306930"/>
                  <a:pt x="3765003" y="1328553"/>
                  <a:pt x="3766527" y="1350628"/>
                </a:cubicBezTo>
                <a:lnTo>
                  <a:pt x="3760933" y="1413840"/>
                </a:lnTo>
                <a:lnTo>
                  <a:pt x="3766528" y="1350627"/>
                </a:lnTo>
                <a:cubicBezTo>
                  <a:pt x="3765003" y="1328552"/>
                  <a:pt x="3758764" y="1306930"/>
                  <a:pt x="3744190" y="1286069"/>
                </a:cubicBezTo>
                <a:close/>
                <a:moveTo>
                  <a:pt x="3680752" y="773035"/>
                </a:moveTo>
                <a:lnTo>
                  <a:pt x="3680752" y="773036"/>
                </a:lnTo>
                <a:cubicBezTo>
                  <a:pt x="3683038" y="800277"/>
                  <a:pt x="3686276" y="827330"/>
                  <a:pt x="3688752" y="854380"/>
                </a:cubicBezTo>
                <a:cubicBezTo>
                  <a:pt x="3691038" y="878957"/>
                  <a:pt x="3691800" y="903723"/>
                  <a:pt x="3719805" y="915344"/>
                </a:cubicBezTo>
                <a:cubicBezTo>
                  <a:pt x="3724187" y="917060"/>
                  <a:pt x="3727425" y="922774"/>
                  <a:pt x="3730283" y="927156"/>
                </a:cubicBezTo>
                <a:cubicBezTo>
                  <a:pt x="3774291" y="994786"/>
                  <a:pt x="3773147" y="1030981"/>
                  <a:pt x="3726663" y="1097088"/>
                </a:cubicBezTo>
                <a:cubicBezTo>
                  <a:pt x="3721901" y="1103946"/>
                  <a:pt x="3718471" y="1118614"/>
                  <a:pt x="3722281" y="1123186"/>
                </a:cubicBezTo>
                <a:cubicBezTo>
                  <a:pt x="3738093" y="1142618"/>
                  <a:pt x="3745142" y="1162954"/>
                  <a:pt x="3747000" y="1184029"/>
                </a:cubicBezTo>
                <a:cubicBezTo>
                  <a:pt x="3745142" y="1162954"/>
                  <a:pt x="3738094" y="1142617"/>
                  <a:pt x="3722282" y="1123185"/>
                </a:cubicBezTo>
                <a:cubicBezTo>
                  <a:pt x="3718472" y="1118613"/>
                  <a:pt x="3721902" y="1103945"/>
                  <a:pt x="3726664" y="1097087"/>
                </a:cubicBezTo>
                <a:cubicBezTo>
                  <a:pt x="3773148" y="1030980"/>
                  <a:pt x="3774292" y="994785"/>
                  <a:pt x="3730284" y="927155"/>
                </a:cubicBezTo>
                <a:cubicBezTo>
                  <a:pt x="3727426" y="922773"/>
                  <a:pt x="3724188" y="917059"/>
                  <a:pt x="3719806" y="915343"/>
                </a:cubicBezTo>
                <a:cubicBezTo>
                  <a:pt x="3691800" y="903722"/>
                  <a:pt x="3691038" y="878956"/>
                  <a:pt x="3688752" y="854379"/>
                </a:cubicBezTo>
                <a:close/>
                <a:moveTo>
                  <a:pt x="3736153" y="517851"/>
                </a:moveTo>
                <a:lnTo>
                  <a:pt x="3727235" y="556048"/>
                </a:lnTo>
                <a:cubicBezTo>
                  <a:pt x="3725139" y="564049"/>
                  <a:pt x="3719615" y="572623"/>
                  <a:pt x="3720757" y="580051"/>
                </a:cubicBezTo>
                <a:cubicBezTo>
                  <a:pt x="3724091" y="601579"/>
                  <a:pt x="3721662" y="622201"/>
                  <a:pt x="3717376" y="642538"/>
                </a:cubicBezTo>
                <a:lnTo>
                  <a:pt x="3704853" y="694928"/>
                </a:lnTo>
                <a:lnTo>
                  <a:pt x="3717377" y="642537"/>
                </a:lnTo>
                <a:cubicBezTo>
                  <a:pt x="3721663" y="622201"/>
                  <a:pt x="3724092" y="601578"/>
                  <a:pt x="3720758" y="580050"/>
                </a:cubicBezTo>
                <a:cubicBezTo>
                  <a:pt x="3719616" y="572622"/>
                  <a:pt x="3725140" y="564048"/>
                  <a:pt x="3727236" y="556047"/>
                </a:cubicBezTo>
                <a:close/>
                <a:moveTo>
                  <a:pt x="3749448" y="298169"/>
                </a:moveTo>
                <a:lnTo>
                  <a:pt x="3734666" y="313533"/>
                </a:lnTo>
                <a:lnTo>
                  <a:pt x="3734666" y="313533"/>
                </a:lnTo>
                <a:lnTo>
                  <a:pt x="3734665" y="313534"/>
                </a:lnTo>
                <a:cubicBezTo>
                  <a:pt x="3730473" y="316390"/>
                  <a:pt x="3732759" y="330299"/>
                  <a:pt x="3734093" y="338871"/>
                </a:cubicBezTo>
                <a:lnTo>
                  <a:pt x="3734100" y="338903"/>
                </a:lnTo>
                <a:lnTo>
                  <a:pt x="3744000" y="395640"/>
                </a:lnTo>
                <a:lnTo>
                  <a:pt x="3740190" y="367328"/>
                </a:lnTo>
                <a:lnTo>
                  <a:pt x="3734100" y="338903"/>
                </a:lnTo>
                <a:lnTo>
                  <a:pt x="3734094" y="338870"/>
                </a:lnTo>
                <a:cubicBezTo>
                  <a:pt x="3733427" y="334584"/>
                  <a:pt x="3732522" y="328964"/>
                  <a:pt x="3732308" y="324058"/>
                </a:cubicBezTo>
                <a:lnTo>
                  <a:pt x="3734666" y="313533"/>
                </a:lnTo>
                <a:close/>
                <a:moveTo>
                  <a:pt x="3756993" y="281568"/>
                </a:moveTo>
                <a:lnTo>
                  <a:pt x="3752098" y="295415"/>
                </a:lnTo>
                <a:lnTo>
                  <a:pt x="3752099" y="295415"/>
                </a:lnTo>
                <a:close/>
                <a:moveTo>
                  <a:pt x="3743673" y="24486"/>
                </a:moveTo>
                <a:lnTo>
                  <a:pt x="3741410" y="74129"/>
                </a:lnTo>
                <a:cubicBezTo>
                  <a:pt x="3742333" y="91492"/>
                  <a:pt x="3744643" y="108703"/>
                  <a:pt x="3747334" y="125861"/>
                </a:cubicBezTo>
                <a:lnTo>
                  <a:pt x="3751729" y="153388"/>
                </a:lnTo>
                <a:lnTo>
                  <a:pt x="3760002" y="228944"/>
                </a:lnTo>
                <a:lnTo>
                  <a:pt x="3755543" y="177271"/>
                </a:lnTo>
                <a:lnTo>
                  <a:pt x="3751729" y="153388"/>
                </a:lnTo>
                <a:lnTo>
                  <a:pt x="3751530" y="151569"/>
                </a:lnTo>
                <a:cubicBezTo>
                  <a:pt x="3747300" y="125876"/>
                  <a:pt x="3742795" y="100174"/>
                  <a:pt x="3741411" y="74129"/>
                </a:cubicBezTo>
                <a:close/>
                <a:moveTo>
                  <a:pt x="3741092" y="0"/>
                </a:moveTo>
                <a:lnTo>
                  <a:pt x="4205201" y="0"/>
                </a:lnTo>
                <a:lnTo>
                  <a:pt x="4204073" y="2817"/>
                </a:lnTo>
                <a:cubicBezTo>
                  <a:pt x="4195691" y="21486"/>
                  <a:pt x="4193023" y="43012"/>
                  <a:pt x="4189974" y="63587"/>
                </a:cubicBezTo>
                <a:cubicBezTo>
                  <a:pt x="4184450" y="101308"/>
                  <a:pt x="4181020" y="139219"/>
                  <a:pt x="4176068" y="176939"/>
                </a:cubicBezTo>
                <a:cubicBezTo>
                  <a:pt x="4174924" y="184941"/>
                  <a:pt x="4172830" y="194085"/>
                  <a:pt x="4168066" y="200182"/>
                </a:cubicBezTo>
                <a:cubicBezTo>
                  <a:pt x="4136061" y="241901"/>
                  <a:pt x="4127108" y="292579"/>
                  <a:pt x="4130154" y="340774"/>
                </a:cubicBezTo>
                <a:cubicBezTo>
                  <a:pt x="4132443" y="378686"/>
                  <a:pt x="4134157" y="415835"/>
                  <a:pt x="4130919" y="453364"/>
                </a:cubicBezTo>
                <a:cubicBezTo>
                  <a:pt x="4130727" y="456222"/>
                  <a:pt x="4131109" y="460032"/>
                  <a:pt x="4132633" y="462126"/>
                </a:cubicBezTo>
                <a:cubicBezTo>
                  <a:pt x="4142729" y="475081"/>
                  <a:pt x="4143491" y="488607"/>
                  <a:pt x="4145205" y="505182"/>
                </a:cubicBezTo>
                <a:cubicBezTo>
                  <a:pt x="4147683" y="528615"/>
                  <a:pt x="4145967" y="550141"/>
                  <a:pt x="4141777" y="571860"/>
                </a:cubicBezTo>
                <a:cubicBezTo>
                  <a:pt x="4138729" y="587672"/>
                  <a:pt x="4132443" y="603673"/>
                  <a:pt x="4124440" y="617772"/>
                </a:cubicBezTo>
                <a:cubicBezTo>
                  <a:pt x="4113200" y="637392"/>
                  <a:pt x="4108820" y="656255"/>
                  <a:pt x="4123678" y="674923"/>
                </a:cubicBezTo>
                <a:cubicBezTo>
                  <a:pt x="4139491" y="695116"/>
                  <a:pt x="4133967" y="717977"/>
                  <a:pt x="4134537" y="740268"/>
                </a:cubicBezTo>
                <a:cubicBezTo>
                  <a:pt x="4134729" y="749982"/>
                  <a:pt x="4134347" y="760270"/>
                  <a:pt x="4136823" y="769605"/>
                </a:cubicBezTo>
                <a:cubicBezTo>
                  <a:pt x="4143873" y="796655"/>
                  <a:pt x="4154541" y="822756"/>
                  <a:pt x="4159303" y="850189"/>
                </a:cubicBezTo>
                <a:cubicBezTo>
                  <a:pt x="4161970" y="865430"/>
                  <a:pt x="4157207" y="882384"/>
                  <a:pt x="4153779" y="898198"/>
                </a:cubicBezTo>
                <a:cubicBezTo>
                  <a:pt x="4150159" y="914200"/>
                  <a:pt x="4144635" y="930011"/>
                  <a:pt x="4138919" y="945444"/>
                </a:cubicBezTo>
                <a:cubicBezTo>
                  <a:pt x="4135109" y="955920"/>
                  <a:pt x="4131489" y="967350"/>
                  <a:pt x="4124630" y="975733"/>
                </a:cubicBezTo>
                <a:cubicBezTo>
                  <a:pt x="4109010" y="994785"/>
                  <a:pt x="4106342" y="1014406"/>
                  <a:pt x="4114534" y="1036887"/>
                </a:cubicBezTo>
                <a:cubicBezTo>
                  <a:pt x="4115868" y="1040315"/>
                  <a:pt x="4115868" y="1044315"/>
                  <a:pt x="4116058" y="1048125"/>
                </a:cubicBezTo>
                <a:cubicBezTo>
                  <a:pt x="4120058" y="1109091"/>
                  <a:pt x="4122536" y="1170051"/>
                  <a:pt x="4128632" y="1230633"/>
                </a:cubicBezTo>
                <a:cubicBezTo>
                  <a:pt x="4131109" y="1255206"/>
                  <a:pt x="4141967" y="1278829"/>
                  <a:pt x="4148825" y="1303024"/>
                </a:cubicBezTo>
                <a:cubicBezTo>
                  <a:pt x="4150159" y="1307978"/>
                  <a:pt x="4152255" y="1313504"/>
                  <a:pt x="4151301" y="1318456"/>
                </a:cubicBezTo>
                <a:cubicBezTo>
                  <a:pt x="4141777" y="1372368"/>
                  <a:pt x="4155683" y="1422854"/>
                  <a:pt x="4173972" y="1472575"/>
                </a:cubicBezTo>
                <a:cubicBezTo>
                  <a:pt x="4175878" y="1477717"/>
                  <a:pt x="4175306" y="1484004"/>
                  <a:pt x="4174924" y="1489720"/>
                </a:cubicBezTo>
                <a:cubicBezTo>
                  <a:pt x="4173592" y="1505724"/>
                  <a:pt x="4166924" y="1523059"/>
                  <a:pt x="4170924" y="1537537"/>
                </a:cubicBezTo>
                <a:cubicBezTo>
                  <a:pt x="4181974" y="1576019"/>
                  <a:pt x="4195309" y="1614120"/>
                  <a:pt x="4212073" y="1650317"/>
                </a:cubicBezTo>
                <a:cubicBezTo>
                  <a:pt x="4229028" y="1687086"/>
                  <a:pt x="4243316" y="1721185"/>
                  <a:pt x="4226173" y="1763287"/>
                </a:cubicBezTo>
                <a:cubicBezTo>
                  <a:pt x="4218932" y="1781194"/>
                  <a:pt x="4224076" y="1804816"/>
                  <a:pt x="4225981" y="1825393"/>
                </a:cubicBezTo>
                <a:cubicBezTo>
                  <a:pt x="4227504" y="1840441"/>
                  <a:pt x="4236078" y="1854920"/>
                  <a:pt x="4236078" y="1869780"/>
                </a:cubicBezTo>
                <a:cubicBezTo>
                  <a:pt x="4236078" y="1909408"/>
                  <a:pt x="4246174" y="1944649"/>
                  <a:pt x="4266749" y="1978940"/>
                </a:cubicBezTo>
                <a:cubicBezTo>
                  <a:pt x="4274749" y="1992279"/>
                  <a:pt x="4269416" y="2013043"/>
                  <a:pt x="4271512" y="2030378"/>
                </a:cubicBezTo>
                <a:cubicBezTo>
                  <a:pt x="4273987" y="2048668"/>
                  <a:pt x="4276274" y="2067525"/>
                  <a:pt x="4281800" y="2085054"/>
                </a:cubicBezTo>
                <a:cubicBezTo>
                  <a:pt x="4296278" y="2130393"/>
                  <a:pt x="4312661" y="2175163"/>
                  <a:pt x="4327901" y="2220312"/>
                </a:cubicBezTo>
                <a:cubicBezTo>
                  <a:pt x="4340476" y="2257459"/>
                  <a:pt x="4330569" y="2294039"/>
                  <a:pt x="4325236" y="2330806"/>
                </a:cubicBezTo>
                <a:cubicBezTo>
                  <a:pt x="4321805" y="2353859"/>
                  <a:pt x="4313613" y="2375383"/>
                  <a:pt x="4325807" y="2401292"/>
                </a:cubicBezTo>
                <a:cubicBezTo>
                  <a:pt x="4337427" y="2426059"/>
                  <a:pt x="4334759" y="2457492"/>
                  <a:pt x="4341047" y="2485307"/>
                </a:cubicBezTo>
                <a:cubicBezTo>
                  <a:pt x="4346380" y="2508742"/>
                  <a:pt x="4354954" y="2531409"/>
                  <a:pt x="4363336" y="2554079"/>
                </a:cubicBezTo>
                <a:cubicBezTo>
                  <a:pt x="4374768" y="2584942"/>
                  <a:pt x="4386767" y="2615421"/>
                  <a:pt x="4381054" y="2649143"/>
                </a:cubicBezTo>
                <a:cubicBezTo>
                  <a:pt x="4374575" y="2687436"/>
                  <a:pt x="4398960" y="2713723"/>
                  <a:pt x="4415154" y="2743826"/>
                </a:cubicBezTo>
                <a:cubicBezTo>
                  <a:pt x="4426202" y="2764590"/>
                  <a:pt x="4434395" y="2787259"/>
                  <a:pt x="4441254" y="2809930"/>
                </a:cubicBezTo>
                <a:cubicBezTo>
                  <a:pt x="4450207" y="2840219"/>
                  <a:pt x="4455542" y="2871462"/>
                  <a:pt x="4464304" y="2901943"/>
                </a:cubicBezTo>
                <a:cubicBezTo>
                  <a:pt x="4477448" y="2948047"/>
                  <a:pt x="4487736" y="2994722"/>
                  <a:pt x="4480497" y="3042728"/>
                </a:cubicBezTo>
                <a:cubicBezTo>
                  <a:pt x="4477259" y="3064827"/>
                  <a:pt x="4477448" y="3085403"/>
                  <a:pt x="4482212" y="3107500"/>
                </a:cubicBezTo>
                <a:cubicBezTo>
                  <a:pt x="4490023" y="3143695"/>
                  <a:pt x="4490976" y="3180844"/>
                  <a:pt x="4520122" y="3209993"/>
                </a:cubicBezTo>
                <a:cubicBezTo>
                  <a:pt x="4530410" y="3220280"/>
                  <a:pt x="4533076" y="3238758"/>
                  <a:pt x="4538410" y="3253809"/>
                </a:cubicBezTo>
                <a:cubicBezTo>
                  <a:pt x="4544699" y="3271145"/>
                  <a:pt x="4541459" y="3283908"/>
                  <a:pt x="4523170" y="3293244"/>
                </a:cubicBezTo>
                <a:cubicBezTo>
                  <a:pt x="4514979" y="3297434"/>
                  <a:pt x="4506978" y="3309437"/>
                  <a:pt x="4505643" y="3318771"/>
                </a:cubicBezTo>
                <a:cubicBezTo>
                  <a:pt x="4501643" y="3346776"/>
                  <a:pt x="4507549" y="3372495"/>
                  <a:pt x="4520504" y="3399546"/>
                </a:cubicBezTo>
                <a:cubicBezTo>
                  <a:pt x="4532697" y="3424883"/>
                  <a:pt x="4531362" y="3456508"/>
                  <a:pt x="4536124" y="3485275"/>
                </a:cubicBezTo>
                <a:cubicBezTo>
                  <a:pt x="4539554" y="3505657"/>
                  <a:pt x="4546602" y="3526042"/>
                  <a:pt x="4546602" y="3546617"/>
                </a:cubicBezTo>
                <a:cubicBezTo>
                  <a:pt x="4546602" y="3572146"/>
                  <a:pt x="4540506" y="3597482"/>
                  <a:pt x="4538221" y="3623201"/>
                </a:cubicBezTo>
                <a:cubicBezTo>
                  <a:pt x="4536316" y="3643204"/>
                  <a:pt x="4537079" y="3663589"/>
                  <a:pt x="4534792" y="3683591"/>
                </a:cubicBezTo>
                <a:cubicBezTo>
                  <a:pt x="4533076" y="3699976"/>
                  <a:pt x="4528696" y="3716168"/>
                  <a:pt x="4525077" y="3732361"/>
                </a:cubicBezTo>
                <a:cubicBezTo>
                  <a:pt x="4523742" y="3738267"/>
                  <a:pt x="4518597" y="3744173"/>
                  <a:pt x="4519359" y="3749506"/>
                </a:cubicBezTo>
                <a:cubicBezTo>
                  <a:pt x="4527552" y="3802467"/>
                  <a:pt x="4490976" y="3840569"/>
                  <a:pt x="4474782" y="3885338"/>
                </a:cubicBezTo>
                <a:cubicBezTo>
                  <a:pt x="4457636" y="3932394"/>
                  <a:pt x="4431347" y="3977925"/>
                  <a:pt x="4439157" y="4030503"/>
                </a:cubicBezTo>
                <a:cubicBezTo>
                  <a:pt x="4443919" y="4062318"/>
                  <a:pt x="4454971" y="4092989"/>
                  <a:pt x="4461639" y="4124614"/>
                </a:cubicBezTo>
                <a:cubicBezTo>
                  <a:pt x="4463924" y="4135854"/>
                  <a:pt x="4463542" y="4148427"/>
                  <a:pt x="4461256" y="4159667"/>
                </a:cubicBezTo>
                <a:cubicBezTo>
                  <a:pt x="4450777" y="4213961"/>
                  <a:pt x="4449253" y="4267493"/>
                  <a:pt x="4466400" y="4320837"/>
                </a:cubicBezTo>
                <a:cubicBezTo>
                  <a:pt x="4469259" y="4329979"/>
                  <a:pt x="4471924" y="4339695"/>
                  <a:pt x="4471924" y="4349222"/>
                </a:cubicBezTo>
                <a:cubicBezTo>
                  <a:pt x="4471924" y="4401419"/>
                  <a:pt x="4467924" y="4452665"/>
                  <a:pt x="4449253" y="4502579"/>
                </a:cubicBezTo>
                <a:cubicBezTo>
                  <a:pt x="4442967" y="4519343"/>
                  <a:pt x="4446967" y="4539728"/>
                  <a:pt x="4445443" y="4558207"/>
                </a:cubicBezTo>
                <a:cubicBezTo>
                  <a:pt x="4444111" y="4575351"/>
                  <a:pt x="4443539" y="4592878"/>
                  <a:pt x="4439157" y="4609452"/>
                </a:cubicBezTo>
                <a:cubicBezTo>
                  <a:pt x="4432681" y="4633647"/>
                  <a:pt x="4431919" y="4656126"/>
                  <a:pt x="4437633" y="4681083"/>
                </a:cubicBezTo>
                <a:cubicBezTo>
                  <a:pt x="4442967" y="4704895"/>
                  <a:pt x="4440301" y="4730614"/>
                  <a:pt x="4440491" y="4755381"/>
                </a:cubicBezTo>
                <a:cubicBezTo>
                  <a:pt x="4440681" y="4783004"/>
                  <a:pt x="4440871" y="4810627"/>
                  <a:pt x="4439919" y="4838250"/>
                </a:cubicBezTo>
                <a:cubicBezTo>
                  <a:pt x="4439539" y="4849300"/>
                  <a:pt x="4431919" y="4861873"/>
                  <a:pt x="4434967" y="4871019"/>
                </a:cubicBezTo>
                <a:cubicBezTo>
                  <a:pt x="4445254" y="4900546"/>
                  <a:pt x="4432872" y="4930075"/>
                  <a:pt x="4438395" y="4959602"/>
                </a:cubicBezTo>
                <a:cubicBezTo>
                  <a:pt x="4441254" y="4974082"/>
                  <a:pt x="4433444" y="4990465"/>
                  <a:pt x="4432681" y="5006086"/>
                </a:cubicBezTo>
                <a:cubicBezTo>
                  <a:pt x="4431347" y="5031614"/>
                  <a:pt x="4431919" y="5057141"/>
                  <a:pt x="4431537" y="5082670"/>
                </a:cubicBezTo>
                <a:cubicBezTo>
                  <a:pt x="4431347" y="5091052"/>
                  <a:pt x="4430585" y="5099245"/>
                  <a:pt x="4430202" y="5107627"/>
                </a:cubicBezTo>
                <a:cubicBezTo>
                  <a:pt x="4429823" y="5115057"/>
                  <a:pt x="4428108" y="5122867"/>
                  <a:pt x="4429440" y="5129916"/>
                </a:cubicBezTo>
                <a:cubicBezTo>
                  <a:pt x="4434205" y="5155445"/>
                  <a:pt x="4442016" y="5180591"/>
                  <a:pt x="4445063" y="5206308"/>
                </a:cubicBezTo>
                <a:cubicBezTo>
                  <a:pt x="4447729" y="5228597"/>
                  <a:pt x="4444111" y="5251650"/>
                  <a:pt x="4446015" y="5274129"/>
                </a:cubicBezTo>
                <a:cubicBezTo>
                  <a:pt x="4449253" y="5313754"/>
                  <a:pt x="4454971" y="5353379"/>
                  <a:pt x="4458589" y="5393005"/>
                </a:cubicBezTo>
                <a:cubicBezTo>
                  <a:pt x="4459351" y="5401579"/>
                  <a:pt x="4454587" y="5410531"/>
                  <a:pt x="4454207" y="5419295"/>
                </a:cubicBezTo>
                <a:cubicBezTo>
                  <a:pt x="4453255" y="5446728"/>
                  <a:pt x="4453063" y="5474161"/>
                  <a:pt x="4452493" y="5501594"/>
                </a:cubicBezTo>
                <a:cubicBezTo>
                  <a:pt x="4452301" y="5517215"/>
                  <a:pt x="4452873" y="5533027"/>
                  <a:pt x="4451160" y="5548460"/>
                </a:cubicBezTo>
                <a:cubicBezTo>
                  <a:pt x="4448873" y="5568842"/>
                  <a:pt x="4445443" y="5587321"/>
                  <a:pt x="4460304" y="5606372"/>
                </a:cubicBezTo>
                <a:cubicBezTo>
                  <a:pt x="4483354" y="5635711"/>
                  <a:pt x="4474400" y="5673050"/>
                  <a:pt x="4479734" y="5706959"/>
                </a:cubicBezTo>
                <a:cubicBezTo>
                  <a:pt x="4481069" y="5715723"/>
                  <a:pt x="4481259" y="5724678"/>
                  <a:pt x="4482782" y="5733440"/>
                </a:cubicBezTo>
                <a:cubicBezTo>
                  <a:pt x="4485641" y="5749634"/>
                  <a:pt x="4488879" y="5765635"/>
                  <a:pt x="4492119" y="5781830"/>
                </a:cubicBezTo>
                <a:cubicBezTo>
                  <a:pt x="4492690" y="5784686"/>
                  <a:pt x="4492881" y="5787924"/>
                  <a:pt x="4493834" y="5790592"/>
                </a:cubicBezTo>
                <a:cubicBezTo>
                  <a:pt x="4501833" y="5815169"/>
                  <a:pt x="4510977" y="5839361"/>
                  <a:pt x="4517455" y="5864318"/>
                </a:cubicBezTo>
                <a:cubicBezTo>
                  <a:pt x="4520695" y="5876511"/>
                  <a:pt x="4521076" y="5890037"/>
                  <a:pt x="4519359" y="5902610"/>
                </a:cubicBezTo>
                <a:cubicBezTo>
                  <a:pt x="4514407" y="5939377"/>
                  <a:pt x="4512311" y="5975764"/>
                  <a:pt x="4519551" y="6012723"/>
                </a:cubicBezTo>
                <a:cubicBezTo>
                  <a:pt x="4522408" y="6027392"/>
                  <a:pt x="4517645" y="6043776"/>
                  <a:pt x="4515931" y="6059397"/>
                </a:cubicBezTo>
                <a:cubicBezTo>
                  <a:pt x="4511360" y="6096736"/>
                  <a:pt x="4506405" y="6134075"/>
                  <a:pt x="4502025" y="6171605"/>
                </a:cubicBezTo>
                <a:cubicBezTo>
                  <a:pt x="4499358" y="6195037"/>
                  <a:pt x="4497833" y="6218660"/>
                  <a:pt x="4495167" y="6242093"/>
                </a:cubicBezTo>
                <a:cubicBezTo>
                  <a:pt x="4491927" y="6269144"/>
                  <a:pt x="4486975" y="6296005"/>
                  <a:pt x="4484306" y="6323058"/>
                </a:cubicBezTo>
                <a:cubicBezTo>
                  <a:pt x="4481259" y="6353919"/>
                  <a:pt x="4480688" y="6384972"/>
                  <a:pt x="4477448" y="6415833"/>
                </a:cubicBezTo>
                <a:cubicBezTo>
                  <a:pt x="4471162" y="6472225"/>
                  <a:pt x="4463733" y="6528424"/>
                  <a:pt x="4456683" y="6584812"/>
                </a:cubicBezTo>
                <a:cubicBezTo>
                  <a:pt x="4449825" y="6639488"/>
                  <a:pt x="4443729" y="6694164"/>
                  <a:pt x="4435157" y="6748458"/>
                </a:cubicBezTo>
                <a:cubicBezTo>
                  <a:pt x="4431537" y="6771319"/>
                  <a:pt x="4421630" y="6793035"/>
                  <a:pt x="4416106" y="6815516"/>
                </a:cubicBezTo>
                <a:lnTo>
                  <a:pt x="4406407" y="6858000"/>
                </a:lnTo>
                <a:lnTo>
                  <a:pt x="4234154" y="6858000"/>
                </a:lnTo>
                <a:lnTo>
                  <a:pt x="0" y="6858000"/>
                </a:lnTo>
                <a:lnTo>
                  <a:pt x="0" y="2"/>
                </a:lnTo>
                <a:lnTo>
                  <a:pt x="3741092" y="1"/>
                </a:lnTo>
                <a:lnTo>
                  <a:pt x="3743810" y="21486"/>
                </a:lnTo>
                <a:close/>
              </a:path>
            </a:pathLst>
          </a:cu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54A1C8FD-E5B7-4BEC-A74A-A55FB8EA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20D202D-5E48-4B15-9AF5-71BED4FCF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8D6A069-9380-4E59-A0DA-07053EE8E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E1CA553-A495-4F79-804B-79C1E025E304}"/>
              </a:ext>
            </a:extLst>
          </p:cNvPr>
          <p:cNvSpPr txBox="1"/>
          <p:nvPr/>
        </p:nvSpPr>
        <p:spPr>
          <a:xfrm>
            <a:off x="5173640" y="1567774"/>
            <a:ext cx="6140449" cy="268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El riesgo financiero es la probabilidad de que se produzca un acontecimiento negativo que provoque pérdidas financieras en una empresa. Debe de ser calculado antes de decidir llevar a cabo una inversión.</a:t>
            </a:r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CuadroTexto 16">
            <a:extLst>
              <a:ext uri="{FF2B5EF4-FFF2-40B4-BE49-F238E27FC236}">
                <a16:creationId xmlns:a16="http://schemas.microsoft.com/office/drawing/2014/main" id="{C67D1ED4-B0E5-4B38-A534-13E12E861E4E}"/>
              </a:ext>
            </a:extLst>
          </p:cNvPr>
          <p:cNvSpPr txBox="1"/>
          <p:nvPr/>
        </p:nvSpPr>
        <p:spPr>
          <a:xfrm>
            <a:off x="10025366" y="6334781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Calibri"/>
                <a:cs typeface="Segoe UI"/>
              </a:rPr>
              <a:t>Carlo Menjivar-21053124</a:t>
            </a:r>
            <a:r>
              <a:rPr lang="es-ES" sz="1400" dirty="0">
                <a:solidFill>
                  <a:schemeClr val="bg1"/>
                </a:solidFill>
                <a:latin typeface="Calibri"/>
                <a:cs typeface="Segoe UI"/>
              </a:rPr>
              <a:t>​</a:t>
            </a:r>
          </a:p>
        </p:txBody>
      </p:sp>
      <p:pic>
        <p:nvPicPr>
          <p:cNvPr id="10" name="Imagen 2" descr="La cara de un hombre con lentes&#10;&#10;Descripción generada automáticamente">
            <a:extLst>
              <a:ext uri="{FF2B5EF4-FFF2-40B4-BE49-F238E27FC236}">
                <a16:creationId xmlns:a16="http://schemas.microsoft.com/office/drawing/2014/main" id="{9E0A7741-0326-4F55-B452-1C448DA27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02" b="14823"/>
          <a:stretch/>
        </p:blipFill>
        <p:spPr>
          <a:xfrm>
            <a:off x="10578729" y="4936892"/>
            <a:ext cx="1099352" cy="136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26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lanning Cost Management on Your Project -">
            <a:extLst>
              <a:ext uri="{FF2B5EF4-FFF2-40B4-BE49-F238E27FC236}">
                <a16:creationId xmlns:a16="http://schemas.microsoft.com/office/drawing/2014/main" id="{BFF8AABE-86CD-944C-BABE-EEEC12371C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77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9F05A-4BD1-1246-B420-B341AC1DA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effectLst/>
                <a:latin typeface="+mj-lt"/>
                <a:cs typeface="+mj-cs"/>
              </a:rPr>
              <a:t>CLASIFICACIÓN DE LOS RIESGOS FINANCIEROS</a:t>
            </a:r>
            <a:endParaRPr lang="en-US" sz="2800">
              <a:latin typeface="+mj-lt"/>
              <a:cs typeface="+mj-cs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A3D0F-9265-FA41-A6D4-BFA62263F20A}"/>
              </a:ext>
            </a:extLst>
          </p:cNvPr>
          <p:cNvSpPr txBox="1"/>
          <p:nvPr/>
        </p:nvSpPr>
        <p:spPr>
          <a:xfrm>
            <a:off x="371093" y="2718053"/>
            <a:ext cx="5390515" cy="39845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marR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</a:rPr>
              <a:t>Riesgo</a:t>
            </a:r>
            <a:r>
              <a:rPr lang="en-US" sz="2400" dirty="0">
                <a:effectLst/>
              </a:rPr>
              <a:t> de </a:t>
            </a:r>
            <a:r>
              <a:rPr lang="en-US" sz="2400" dirty="0" err="1">
                <a:effectLst/>
              </a:rPr>
              <a:t>crédito</a:t>
            </a:r>
            <a:endParaRPr lang="en-US" sz="2400" dirty="0">
              <a:effectLst/>
            </a:endParaRPr>
          </a:p>
          <a:p>
            <a:pPr marL="285750" marR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</a:rPr>
              <a:t>Riesgo</a:t>
            </a:r>
            <a:r>
              <a:rPr lang="en-US" sz="2400" dirty="0">
                <a:effectLst/>
              </a:rPr>
              <a:t> de </a:t>
            </a:r>
            <a:r>
              <a:rPr lang="en-US" sz="2400" dirty="0" err="1">
                <a:effectLst/>
              </a:rPr>
              <a:t>liquidez</a:t>
            </a:r>
            <a:endParaRPr lang="en-US" sz="2400" dirty="0"/>
          </a:p>
          <a:p>
            <a:pPr marL="285750" marR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/>
              </a:rPr>
              <a:t>Riesgo</a:t>
            </a:r>
            <a:r>
              <a:rPr lang="en-US" sz="2400" dirty="0">
                <a:effectLst/>
              </a:rPr>
              <a:t> de mercado</a:t>
            </a:r>
          </a:p>
        </p:txBody>
      </p:sp>
      <p:sp>
        <p:nvSpPr>
          <p:cNvPr id="9" name="CuadroTexto 16">
            <a:extLst>
              <a:ext uri="{FF2B5EF4-FFF2-40B4-BE49-F238E27FC236}">
                <a16:creationId xmlns:a16="http://schemas.microsoft.com/office/drawing/2014/main" id="{33DA4169-1748-4DCC-9F42-6DC388BF55E0}"/>
              </a:ext>
            </a:extLst>
          </p:cNvPr>
          <p:cNvSpPr txBox="1"/>
          <p:nvPr/>
        </p:nvSpPr>
        <p:spPr>
          <a:xfrm>
            <a:off x="10127694" y="6192738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Calibri"/>
                <a:cs typeface="Segoe UI"/>
              </a:rPr>
              <a:t>Carlo Menjivar-21053124</a:t>
            </a:r>
            <a:r>
              <a:rPr lang="es-ES" sz="1400" dirty="0">
                <a:solidFill>
                  <a:schemeClr val="bg1"/>
                </a:solidFill>
                <a:latin typeface="Calibri"/>
                <a:cs typeface="Segoe UI"/>
              </a:rPr>
              <a:t>​</a:t>
            </a:r>
          </a:p>
        </p:txBody>
      </p:sp>
      <p:pic>
        <p:nvPicPr>
          <p:cNvPr id="10" name="Imagen 2" descr="La cara de un hombre con lentes&#10;&#10;Descripción generada automáticamente">
            <a:extLst>
              <a:ext uri="{FF2B5EF4-FFF2-40B4-BE49-F238E27FC236}">
                <a16:creationId xmlns:a16="http://schemas.microsoft.com/office/drawing/2014/main" id="{B304C6B5-7275-4E37-BF86-ABA57926C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02" b="14823"/>
          <a:stretch/>
        </p:blipFill>
        <p:spPr>
          <a:xfrm>
            <a:off x="10681057" y="4794849"/>
            <a:ext cx="1099352" cy="136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80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590B37A3-43F3-499D-B52D-EB9DE3767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7" r="7867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HN" dirty="0"/>
              <a:t>Cultura de Riesgo</a:t>
            </a:r>
            <a:br>
              <a:rPr lang="en-US" dirty="0"/>
            </a:b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68FB42-8B7F-4910-A64A-357EF1F54F9B}"/>
              </a:ext>
            </a:extLst>
          </p:cNvPr>
          <p:cNvSpPr txBox="1"/>
          <p:nvPr/>
        </p:nvSpPr>
        <p:spPr>
          <a:xfrm>
            <a:off x="5422546" y="771988"/>
            <a:ext cx="6125592" cy="5479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Es la actitud general de los miembros de una organización en prevención de pérdidas orientado a la mejora continua.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El ciclo de mejora continua consta de cuatro etapas: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Actuar: establecer objetivos y procesos para obtener los resultados de conformidad con los requisitos del cliente y las políticas de la organización.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Planear: implementar procesos para alcanzar los objetivos.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Hacer: medir el desempeño de los procesos de acuerdo con los objetivos perseguidos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es-H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Verificar: tomar acciones para la mejora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CuadroTexto 16">
            <a:extLst>
              <a:ext uri="{FF2B5EF4-FFF2-40B4-BE49-F238E27FC236}">
                <a16:creationId xmlns:a16="http://schemas.microsoft.com/office/drawing/2014/main" id="{3427FB27-4596-406E-9055-2E3F89C193F0}"/>
              </a:ext>
            </a:extLst>
          </p:cNvPr>
          <p:cNvSpPr txBox="1"/>
          <p:nvPr/>
        </p:nvSpPr>
        <p:spPr>
          <a:xfrm>
            <a:off x="-72334" y="6550223"/>
            <a:ext cx="2272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 dirty="0">
                <a:latin typeface="Calibri"/>
                <a:cs typeface="Segoe UI"/>
              </a:rPr>
              <a:t>Carlo Menjivar-21053124</a:t>
            </a:r>
            <a:r>
              <a:rPr lang="es-ES" sz="1400" dirty="0">
                <a:latin typeface="Calibri"/>
                <a:cs typeface="Segoe UI"/>
              </a:rPr>
              <a:t>​</a:t>
            </a:r>
          </a:p>
        </p:txBody>
      </p:sp>
      <p:pic>
        <p:nvPicPr>
          <p:cNvPr id="12" name="Imagen 2" descr="La cara de un hombre con lentes&#10;&#10;Descripción generada automáticamente">
            <a:extLst>
              <a:ext uri="{FF2B5EF4-FFF2-40B4-BE49-F238E27FC236}">
                <a16:creationId xmlns:a16="http://schemas.microsoft.com/office/drawing/2014/main" id="{F3DADE64-5349-4BF3-A55F-D62CD4ED8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02" b="14823"/>
          <a:stretch/>
        </p:blipFill>
        <p:spPr>
          <a:xfrm>
            <a:off x="481029" y="5152334"/>
            <a:ext cx="1099352" cy="136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336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1383</Words>
  <Application>Microsoft Office PowerPoint</Application>
  <PresentationFormat>Widescreen</PresentationFormat>
  <Paragraphs>129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Segoe UI</vt:lpstr>
      <vt:lpstr>Symbol</vt:lpstr>
      <vt:lpstr>Times New Roman</vt:lpstr>
      <vt:lpstr>Office Theme</vt:lpstr>
      <vt:lpstr>ELABORADO POR:     Fernando Quiroz - 12143055 Helen Ponce - 12143114 Aaron Godoy - 12143054 Carlo Menjivar - 21053124 José Suarez - 12143112  </vt:lpstr>
      <vt:lpstr>Integrantes</vt:lpstr>
      <vt:lpstr>Introducción</vt:lpstr>
      <vt:lpstr>Objetivo General </vt:lpstr>
      <vt:lpstr>Objetivos  Específicos</vt:lpstr>
      <vt:lpstr>Definición:  Riesgo</vt:lpstr>
      <vt:lpstr>RIESGO FINANCIERO</vt:lpstr>
      <vt:lpstr>CLASIFICACIÓN DE LOS RIESGOS FINANCIEROS</vt:lpstr>
      <vt:lpstr>Cultura de Riesgo </vt:lpstr>
      <vt:lpstr>METODOLOGÍA DE RIESGO OPERATIVO </vt:lpstr>
      <vt:lpstr> MATRIZ DE IDENTIFICACION DE RIESGOS EN LOS PROCESOS  </vt:lpstr>
      <vt:lpstr>MATRIZ DE IDENTIFICACION DE RIESGOS</vt:lpstr>
      <vt:lpstr>ETAPAS DEL PROCESO DE GESTIÓN DE RIESGOS </vt:lpstr>
      <vt:lpstr>PowerPoint Presentation</vt:lpstr>
      <vt:lpstr>ENFOQUE DE LA SUPERVISIÓN DE RIESGOS DE LA COMISIÓN NACIONAL DE BANCOS Y SEGUROS </vt:lpstr>
      <vt:lpstr>PRINCIPALES PRINCIPIOS DE LA SUPERVISIÓN</vt:lpstr>
      <vt:lpstr>ACTIVIDAD SIGNIFICATIVA </vt:lpstr>
      <vt:lpstr>CICLO DE SUPERVISIÓN  </vt:lpstr>
      <vt:lpstr>CONCLUSIONES</vt:lpstr>
      <vt:lpstr>RECOMENDACIONES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INSERTE TÍTULO AQUÍ</dc:title>
  <dc:creator>JENNIFER DANIELA AGUILERA CASTILLO</dc:creator>
  <cp:lastModifiedBy>Marcello Montes de Oca</cp:lastModifiedBy>
  <cp:revision>722</cp:revision>
  <dcterms:created xsi:type="dcterms:W3CDTF">2021-01-27T23:19:03Z</dcterms:created>
  <dcterms:modified xsi:type="dcterms:W3CDTF">2022-03-25T02:46:36Z</dcterms:modified>
</cp:coreProperties>
</file>